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docProps/custom.xml" ContentType="application/vnd.openxmlformats-officedocument.custom-properties+xml"/>
  <Override PartName="/ppt/commentAuthors.xml" ContentType="application/vnd.openxmlformats-officedocument.presentationml.commentAuthors+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Default Extension="gif" ContentType="image/gif"/>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 id="2147483686" r:id="rId2"/>
  </p:sldMasterIdLst>
  <p:notesMasterIdLst>
    <p:notesMasterId r:id="rId28"/>
  </p:notesMasterIdLst>
  <p:handoutMasterIdLst>
    <p:handoutMasterId r:id="rId29"/>
  </p:handoutMasterIdLst>
  <p:sldIdLst>
    <p:sldId id="1489" r:id="rId3"/>
    <p:sldId id="1487" r:id="rId4"/>
    <p:sldId id="1133" r:id="rId5"/>
    <p:sldId id="1459" r:id="rId6"/>
    <p:sldId id="1460" r:id="rId7"/>
    <p:sldId id="1462" r:id="rId8"/>
    <p:sldId id="1461" r:id="rId9"/>
    <p:sldId id="1463" r:id="rId10"/>
    <p:sldId id="1464" r:id="rId11"/>
    <p:sldId id="1483" r:id="rId12"/>
    <p:sldId id="1484" r:id="rId13"/>
    <p:sldId id="1485" r:id="rId14"/>
    <p:sldId id="1486" r:id="rId15"/>
    <p:sldId id="1495" r:id="rId16"/>
    <p:sldId id="1470" r:id="rId17"/>
    <p:sldId id="1490" r:id="rId18"/>
    <p:sldId id="1491" r:id="rId19"/>
    <p:sldId id="1492" r:id="rId20"/>
    <p:sldId id="1493" r:id="rId21"/>
    <p:sldId id="1488" r:id="rId22"/>
    <p:sldId id="1479" r:id="rId23"/>
    <p:sldId id="1497" r:id="rId24"/>
    <p:sldId id="1494" r:id="rId25"/>
    <p:sldId id="1496" r:id="rId26"/>
    <p:sldId id="1498" r:id="rId2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twork Administrator" initials="N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2FC70"/>
    <a:srgbClr val="202284"/>
    <a:srgbClr val="000099"/>
    <a:srgbClr val="002D86"/>
    <a:srgbClr val="FF66FF"/>
    <a:srgbClr val="0038A8"/>
    <a:srgbClr val="002D8E"/>
    <a:srgbClr val="1DDD74"/>
    <a:srgbClr val="C6CCD8"/>
    <a:srgbClr val="E3E6E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34" autoAdjust="0"/>
    <p:restoredTop sz="99651" autoAdjust="0"/>
  </p:normalViewPr>
  <p:slideViewPr>
    <p:cSldViewPr snapToGrid="0">
      <p:cViewPr>
        <p:scale>
          <a:sx n="70" d="100"/>
          <a:sy n="70" d="100"/>
        </p:scale>
        <p:origin x="-1596" y="-162"/>
      </p:cViewPr>
      <p:guideLst>
        <p:guide orient="horz" pos="4319"/>
        <p:guide/>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54" d="100"/>
          <a:sy n="54" d="100"/>
        </p:scale>
        <p:origin x="-2856"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2007_Workbook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2007_Workbook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2007_Workbook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2007_Workbook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2007_Workbook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2007_Workbook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2007_Workbook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2007_Workbook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2007_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2007_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2007_Workboo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2007_Workbook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2007_Workbook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2007_Workbook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2007_Workbook9.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5"/>
  <c:chart>
    <c:autoTitleDeleted val="1"/>
    <c:plotArea>
      <c:layout>
        <c:manualLayout>
          <c:layoutTarget val="inner"/>
          <c:xMode val="edge"/>
          <c:yMode val="edge"/>
          <c:x val="0.48721007042759562"/>
          <c:y val="6.0448430691694803E-2"/>
          <c:w val="0.46532167736738411"/>
          <c:h val="0.81515843386627362"/>
        </c:manualLayout>
      </c:layout>
      <c:barChart>
        <c:barDir val="bar"/>
        <c:grouping val="clustered"/>
        <c:ser>
          <c:idx val="0"/>
          <c:order val="0"/>
          <c:tx>
            <c:strRef>
              <c:f>Sheet1!$B$1</c:f>
              <c:strCache>
                <c:ptCount val="1"/>
                <c:pt idx="0">
                  <c:v>Aware</c:v>
                </c:pt>
              </c:strCache>
            </c:strRef>
          </c:tx>
          <c:spPr>
            <a:solidFill>
              <a:srgbClr val="002060"/>
            </a:solidFill>
            <a:ln cmpd="sng"/>
          </c:spPr>
          <c:dLbls>
            <c:numFmt formatCode="General\%" sourceLinked="0"/>
            <c:txPr>
              <a:bodyPr/>
              <a:lstStyle/>
              <a:p>
                <a:pPr>
                  <a:defRPr sz="1400" b="1">
                    <a:solidFill>
                      <a:schemeClr val="tx1"/>
                    </a:solidFill>
                    <a:latin typeface="Arial" pitchFamily="34" charset="0"/>
                    <a:cs typeface="Arial" pitchFamily="34" charset="0"/>
                  </a:defRPr>
                </a:pPr>
                <a:endParaRPr lang="en-US"/>
              </a:p>
            </c:txPr>
            <c:showVal val="1"/>
          </c:dLbls>
          <c:cat>
            <c:strRef>
              <c:f>Sheet1!$A$2:$A$7</c:f>
              <c:strCache>
                <c:ptCount val="6"/>
                <c:pt idx="0">
                  <c:v>More than once a week</c:v>
                </c:pt>
                <c:pt idx="1">
                  <c:v>Once a week</c:v>
                </c:pt>
                <c:pt idx="2">
                  <c:v>Once every 2 weeks</c:v>
                </c:pt>
                <c:pt idx="3">
                  <c:v>Once a month</c:v>
                </c:pt>
                <c:pt idx="4">
                  <c:v>Once every six months</c:v>
                </c:pt>
                <c:pt idx="5">
                  <c:v>Less often</c:v>
                </c:pt>
              </c:strCache>
            </c:strRef>
          </c:cat>
          <c:val>
            <c:numRef>
              <c:f>Sheet1!$B$2:$B$7</c:f>
              <c:numCache>
                <c:formatCode>0</c:formatCode>
                <c:ptCount val="6"/>
                <c:pt idx="0">
                  <c:v>12</c:v>
                </c:pt>
                <c:pt idx="1">
                  <c:v>22</c:v>
                </c:pt>
                <c:pt idx="2">
                  <c:v>28</c:v>
                </c:pt>
                <c:pt idx="3">
                  <c:v>28</c:v>
                </c:pt>
                <c:pt idx="4">
                  <c:v>10</c:v>
                </c:pt>
                <c:pt idx="5">
                  <c:v>2</c:v>
                </c:pt>
              </c:numCache>
            </c:numRef>
          </c:val>
        </c:ser>
        <c:gapWidth val="47"/>
        <c:axId val="85861888"/>
        <c:axId val="85863424"/>
      </c:barChart>
      <c:catAx>
        <c:axId val="85861888"/>
        <c:scaling>
          <c:orientation val="maxMin"/>
        </c:scaling>
        <c:axPos val="l"/>
        <c:numFmt formatCode="General" sourceLinked="1"/>
        <c:majorTickMark val="none"/>
        <c:tickLblPos val="nextTo"/>
        <c:txPr>
          <a:bodyPr/>
          <a:lstStyle/>
          <a:p>
            <a:pPr>
              <a:defRPr sz="1400" b="1"/>
            </a:pPr>
            <a:endParaRPr lang="en-US"/>
          </a:p>
        </c:txPr>
        <c:crossAx val="85863424"/>
        <c:crosses val="autoZero"/>
        <c:auto val="1"/>
        <c:lblAlgn val="ctr"/>
        <c:lblOffset val="100"/>
      </c:catAx>
      <c:valAx>
        <c:axId val="85863424"/>
        <c:scaling>
          <c:orientation val="minMax"/>
          <c:max val="100"/>
          <c:min val="0"/>
        </c:scaling>
        <c:delete val="1"/>
        <c:axPos val="t"/>
        <c:numFmt formatCode="0" sourceLinked="1"/>
        <c:tickLblPos val="none"/>
        <c:crossAx val="85861888"/>
        <c:crosses val="autoZero"/>
        <c:crossBetween val="between"/>
      </c:valAx>
    </c:plotArea>
    <c:plotVisOnly val="1"/>
    <c:dispBlanksAs val="gap"/>
  </c:chart>
  <c:txPr>
    <a:bodyPr/>
    <a:lstStyle/>
    <a:p>
      <a:pPr>
        <a:defRPr sz="20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25"/>
  <c:chart>
    <c:autoTitleDeleted val="1"/>
    <c:plotArea>
      <c:layout>
        <c:manualLayout>
          <c:layoutTarget val="inner"/>
          <c:xMode val="edge"/>
          <c:yMode val="edge"/>
          <c:x val="0.14184588158350644"/>
          <c:y val="6.0448430691694782E-2"/>
          <c:w val="0.49653490625100088"/>
          <c:h val="0.80471383468032265"/>
        </c:manualLayout>
      </c:layout>
      <c:barChart>
        <c:barDir val="bar"/>
        <c:grouping val="stacked"/>
        <c:ser>
          <c:idx val="0"/>
          <c:order val="0"/>
          <c:tx>
            <c:strRef>
              <c:f>Sheet1!$B$1</c:f>
              <c:strCache>
                <c:ptCount val="1"/>
                <c:pt idx="0">
                  <c:v>% Extremely</c:v>
                </c:pt>
              </c:strCache>
            </c:strRef>
          </c:tx>
          <c:spPr>
            <a:solidFill>
              <a:srgbClr val="002060"/>
            </a:solidFill>
            <a:ln cmpd="sng"/>
          </c:spPr>
          <c:dLbls>
            <c:dLbl>
              <c:idx val="7"/>
              <c:layout>
                <c:manualLayout>
                  <c:x val="4.5187769414284694E-3"/>
                  <c:y val="0"/>
                </c:manualLayout>
              </c:layout>
              <c:showVal val="1"/>
            </c:dLbl>
            <c:numFmt formatCode="General\%" sourceLinked="0"/>
            <c:txPr>
              <a:bodyPr/>
              <a:lstStyle/>
              <a:p>
                <a:pPr>
                  <a:defRPr sz="1400" b="1">
                    <a:solidFill>
                      <a:schemeClr val="bg1"/>
                    </a:solidFill>
                    <a:latin typeface="Arial" pitchFamily="34" charset="0"/>
                    <a:cs typeface="Arial" pitchFamily="34" charset="0"/>
                  </a:defRPr>
                </a:pPr>
                <a:endParaRPr lang="en-US"/>
              </a:p>
            </c:txPr>
            <c:showVal val="1"/>
          </c:dLbls>
          <c:cat>
            <c:strRef>
              <c:f>Sheet1!$A$2:$A$10</c:f>
              <c:strCache>
                <c:ptCount val="9"/>
                <c:pt idx="0">
                  <c:v>Prompt service to customers</c:v>
                </c:pt>
                <c:pt idx="1">
                  <c:v>Up to date technology</c:v>
                </c:pt>
                <c:pt idx="2">
                  <c:v>Perform services right the first time</c:v>
                </c:pt>
                <c:pt idx="3">
                  <c:v>Transactions are accurate and confidential</c:v>
                </c:pt>
                <c:pt idx="4">
                  <c:v>Give customers individual attention</c:v>
                </c:pt>
                <c:pt idx="5">
                  <c:v>Keeps customers informed about when services will be performed</c:v>
                </c:pt>
                <c:pt idx="6">
                  <c:v>Employees instill confidence in customers</c:v>
                </c:pt>
                <c:pt idx="7">
                  <c:v>Visually appealing facilities</c:v>
                </c:pt>
                <c:pt idx="8">
                  <c:v>Employees have neat and professional appearance</c:v>
                </c:pt>
              </c:strCache>
            </c:strRef>
          </c:cat>
          <c:val>
            <c:numRef>
              <c:f>Sheet1!$B$2:$B$10</c:f>
              <c:numCache>
                <c:formatCode>General</c:formatCode>
                <c:ptCount val="9"/>
                <c:pt idx="0">
                  <c:v>37</c:v>
                </c:pt>
                <c:pt idx="1">
                  <c:v>49</c:v>
                </c:pt>
                <c:pt idx="2">
                  <c:v>37</c:v>
                </c:pt>
                <c:pt idx="3">
                  <c:v>46</c:v>
                </c:pt>
                <c:pt idx="4">
                  <c:v>34</c:v>
                </c:pt>
                <c:pt idx="5">
                  <c:v>32</c:v>
                </c:pt>
                <c:pt idx="6">
                  <c:v>31</c:v>
                </c:pt>
                <c:pt idx="7">
                  <c:v>21</c:v>
                </c:pt>
                <c:pt idx="8">
                  <c:v>19</c:v>
                </c:pt>
              </c:numCache>
            </c:numRef>
          </c:val>
        </c:ser>
        <c:ser>
          <c:idx val="1"/>
          <c:order val="1"/>
          <c:tx>
            <c:strRef>
              <c:f>Sheet1!$C$1</c:f>
              <c:strCache>
                <c:ptCount val="1"/>
                <c:pt idx="0">
                  <c:v>% Ext. or Very Important</c:v>
                </c:pt>
              </c:strCache>
            </c:strRef>
          </c:tx>
          <c:spPr>
            <a:solidFill>
              <a:srgbClr val="FF0000"/>
            </a:solidFill>
          </c:spPr>
          <c:dLbls>
            <c:dLbl>
              <c:idx val="7"/>
              <c:layout>
                <c:manualLayout>
                  <c:x val="2.0334318331824211E-2"/>
                  <c:y val="2.0277505768126329E-7"/>
                </c:manualLayout>
              </c:layout>
              <c:showVal val="1"/>
            </c:dLbl>
            <c:numFmt formatCode="General\%" sourceLinked="0"/>
            <c:txPr>
              <a:bodyPr/>
              <a:lstStyle/>
              <a:p>
                <a:pPr>
                  <a:defRPr sz="1400" b="1">
                    <a:latin typeface="Arial" pitchFamily="34" charset="0"/>
                    <a:cs typeface="Arial" pitchFamily="34" charset="0"/>
                  </a:defRPr>
                </a:pPr>
                <a:endParaRPr lang="en-US"/>
              </a:p>
            </c:txPr>
            <c:showVal val="1"/>
          </c:dLbls>
          <c:cat>
            <c:strRef>
              <c:f>Sheet1!$A$2:$A$10</c:f>
              <c:strCache>
                <c:ptCount val="9"/>
                <c:pt idx="0">
                  <c:v>Prompt service to customers</c:v>
                </c:pt>
                <c:pt idx="1">
                  <c:v>Up to date technology</c:v>
                </c:pt>
                <c:pt idx="2">
                  <c:v>Perform services right the first time</c:v>
                </c:pt>
                <c:pt idx="3">
                  <c:v>Transactions are accurate and confidential</c:v>
                </c:pt>
                <c:pt idx="4">
                  <c:v>Give customers individual attention</c:v>
                </c:pt>
                <c:pt idx="5">
                  <c:v>Keeps customers informed about when services will be performed</c:v>
                </c:pt>
                <c:pt idx="6">
                  <c:v>Employees instill confidence in customers</c:v>
                </c:pt>
                <c:pt idx="7">
                  <c:v>Visually appealing facilities</c:v>
                </c:pt>
                <c:pt idx="8">
                  <c:v>Employees have neat and professional appearance</c:v>
                </c:pt>
              </c:strCache>
            </c:strRef>
          </c:cat>
          <c:val>
            <c:numRef>
              <c:f>Sheet1!$C$2:$C$10</c:f>
              <c:numCache>
                <c:formatCode>General</c:formatCode>
                <c:ptCount val="9"/>
                <c:pt idx="0">
                  <c:v>52</c:v>
                </c:pt>
                <c:pt idx="1">
                  <c:v>40</c:v>
                </c:pt>
                <c:pt idx="2">
                  <c:v>48</c:v>
                </c:pt>
                <c:pt idx="3">
                  <c:v>37</c:v>
                </c:pt>
                <c:pt idx="4">
                  <c:v>47</c:v>
                </c:pt>
                <c:pt idx="5">
                  <c:v>47</c:v>
                </c:pt>
                <c:pt idx="6">
                  <c:v>44</c:v>
                </c:pt>
                <c:pt idx="7">
                  <c:v>45</c:v>
                </c:pt>
                <c:pt idx="8">
                  <c:v>37</c:v>
                </c:pt>
              </c:numCache>
            </c:numRef>
          </c:val>
        </c:ser>
        <c:ser>
          <c:idx val="2"/>
          <c:order val="2"/>
          <c:tx>
            <c:strRef>
              <c:f>Sheet1!$D$1</c:f>
              <c:strCache>
                <c:ptCount val="1"/>
                <c:pt idx="0">
                  <c:v>Column1</c:v>
                </c:pt>
              </c:strCache>
            </c:strRef>
          </c:tx>
          <c:spPr>
            <a:noFill/>
            <a:effectLst/>
          </c:spPr>
          <c:dLbls>
            <c:numFmt formatCode="General\%" sourceLinked="0"/>
            <c:txPr>
              <a:bodyPr/>
              <a:lstStyle/>
              <a:p>
                <a:pPr algn="ctr">
                  <a:defRPr lang="en-US" sz="1400" b="1" i="0" u="none" strike="noStrike" kern="1200" baseline="0">
                    <a:solidFill>
                      <a:prstClr val="black"/>
                    </a:solidFill>
                    <a:latin typeface="Arial" pitchFamily="34" charset="0"/>
                    <a:ea typeface="+mn-ea"/>
                    <a:cs typeface="Arial" pitchFamily="34" charset="0"/>
                  </a:defRPr>
                </a:pPr>
                <a:endParaRPr lang="en-US"/>
              </a:p>
            </c:txPr>
            <c:dLblPos val="inBase"/>
            <c:showVal val="1"/>
          </c:dLbls>
          <c:cat>
            <c:strRef>
              <c:f>Sheet1!$A$2:$A$10</c:f>
              <c:strCache>
                <c:ptCount val="9"/>
                <c:pt idx="0">
                  <c:v>Prompt service to customers</c:v>
                </c:pt>
                <c:pt idx="1">
                  <c:v>Up to date technology</c:v>
                </c:pt>
                <c:pt idx="2">
                  <c:v>Perform services right the first time</c:v>
                </c:pt>
                <c:pt idx="3">
                  <c:v>Transactions are accurate and confidential</c:v>
                </c:pt>
                <c:pt idx="4">
                  <c:v>Give customers individual attention</c:v>
                </c:pt>
                <c:pt idx="5">
                  <c:v>Keeps customers informed about when services will be performed</c:v>
                </c:pt>
                <c:pt idx="6">
                  <c:v>Employees instill confidence in customers</c:v>
                </c:pt>
                <c:pt idx="7">
                  <c:v>Visually appealing facilities</c:v>
                </c:pt>
                <c:pt idx="8">
                  <c:v>Employees have neat and professional appearance</c:v>
                </c:pt>
              </c:strCache>
            </c:strRef>
          </c:cat>
          <c:val>
            <c:numRef>
              <c:f>Sheet1!$D$2:$D$10</c:f>
              <c:numCache>
                <c:formatCode>General</c:formatCode>
                <c:ptCount val="9"/>
                <c:pt idx="0">
                  <c:v>89</c:v>
                </c:pt>
                <c:pt idx="1">
                  <c:v>89</c:v>
                </c:pt>
                <c:pt idx="2">
                  <c:v>85</c:v>
                </c:pt>
                <c:pt idx="3">
                  <c:v>83</c:v>
                </c:pt>
                <c:pt idx="4">
                  <c:v>81</c:v>
                </c:pt>
                <c:pt idx="5">
                  <c:v>79</c:v>
                </c:pt>
                <c:pt idx="6">
                  <c:v>75</c:v>
                </c:pt>
                <c:pt idx="7">
                  <c:v>66</c:v>
                </c:pt>
                <c:pt idx="8">
                  <c:v>56</c:v>
                </c:pt>
              </c:numCache>
            </c:numRef>
          </c:val>
        </c:ser>
        <c:gapWidth val="47"/>
        <c:overlap val="100"/>
        <c:axId val="98916992"/>
        <c:axId val="99004800"/>
      </c:barChart>
      <c:catAx>
        <c:axId val="98916992"/>
        <c:scaling>
          <c:orientation val="maxMin"/>
        </c:scaling>
        <c:axPos val="l"/>
        <c:numFmt formatCode="General" sourceLinked="1"/>
        <c:majorTickMark val="none"/>
        <c:tickLblPos val="none"/>
        <c:crossAx val="99004800"/>
        <c:crosses val="autoZero"/>
        <c:auto val="1"/>
        <c:lblAlgn val="ctr"/>
        <c:lblOffset val="100"/>
      </c:catAx>
      <c:valAx>
        <c:axId val="99004800"/>
        <c:scaling>
          <c:orientation val="minMax"/>
          <c:max val="100"/>
          <c:min val="0"/>
        </c:scaling>
        <c:delete val="1"/>
        <c:axPos val="t"/>
        <c:numFmt formatCode="General" sourceLinked="1"/>
        <c:tickLblPos val="none"/>
        <c:crossAx val="98916992"/>
        <c:crosses val="autoZero"/>
        <c:crossBetween val="between"/>
      </c:valAx>
    </c:plotArea>
    <c:legend>
      <c:legendPos val="b"/>
      <c:layout>
        <c:manualLayout>
          <c:xMode val="edge"/>
          <c:yMode val="edge"/>
          <c:x val="0.13749570805143396"/>
          <c:y val="0.86445582373008956"/>
          <c:w val="0.69997889399462365"/>
          <c:h val="4.8862502897148746E-2"/>
        </c:manualLayout>
      </c:layout>
      <c:txPr>
        <a:bodyPr/>
        <a:lstStyle/>
        <a:p>
          <a:pPr>
            <a:defRPr sz="1100"/>
          </a:pPr>
          <a:endParaRPr lang="en-US"/>
        </a:p>
      </c:txPr>
    </c:legend>
    <c:plotVisOnly val="1"/>
    <c:dispBlanksAs val="gap"/>
  </c:chart>
  <c:txPr>
    <a:bodyPr/>
    <a:lstStyle/>
    <a:p>
      <a:pPr>
        <a:defRPr sz="20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25"/>
  <c:chart>
    <c:autoTitleDeleted val="1"/>
    <c:plotArea>
      <c:layout>
        <c:manualLayout>
          <c:layoutTarget val="inner"/>
          <c:xMode val="edge"/>
          <c:yMode val="edge"/>
          <c:x val="0.14184588158350644"/>
          <c:y val="6.0448430691694782E-2"/>
          <c:w val="0.49653490625100088"/>
          <c:h val="0.80471383468032265"/>
        </c:manualLayout>
      </c:layout>
      <c:barChart>
        <c:barDir val="bar"/>
        <c:grouping val="stacked"/>
        <c:ser>
          <c:idx val="0"/>
          <c:order val="0"/>
          <c:tx>
            <c:strRef>
              <c:f>Sheet1!$B$1</c:f>
              <c:strCache>
                <c:ptCount val="1"/>
                <c:pt idx="0">
                  <c:v>% Excellent</c:v>
                </c:pt>
              </c:strCache>
            </c:strRef>
          </c:tx>
          <c:spPr>
            <a:solidFill>
              <a:srgbClr val="002060"/>
            </a:solidFill>
            <a:ln cmpd="sng"/>
          </c:spPr>
          <c:dLbls>
            <c:dLbl>
              <c:idx val="7"/>
              <c:layout>
                <c:manualLayout>
                  <c:x val="4.5187769414284694E-3"/>
                  <c:y val="0"/>
                </c:manualLayout>
              </c:layout>
              <c:showVal val="1"/>
            </c:dLbl>
            <c:numFmt formatCode="General\%" sourceLinked="0"/>
            <c:txPr>
              <a:bodyPr/>
              <a:lstStyle/>
              <a:p>
                <a:pPr>
                  <a:defRPr sz="1400" b="1">
                    <a:solidFill>
                      <a:schemeClr val="bg1"/>
                    </a:solidFill>
                    <a:latin typeface="Arial" pitchFamily="34" charset="0"/>
                    <a:cs typeface="Arial" pitchFamily="34" charset="0"/>
                  </a:defRPr>
                </a:pPr>
                <a:endParaRPr lang="en-US"/>
              </a:p>
            </c:txPr>
            <c:showVal val="1"/>
          </c:dLbls>
          <c:cat>
            <c:strRef>
              <c:f>Sheet1!$A$2:$A$11</c:f>
              <c:strCache>
                <c:ptCount val="10"/>
                <c:pt idx="0">
                  <c:v>Willingness to help customers</c:v>
                </c:pt>
                <c:pt idx="1">
                  <c:v>Provide services as promised</c:v>
                </c:pt>
                <c:pt idx="2">
                  <c:v>Employees are courteous</c:v>
                </c:pt>
                <c:pt idx="3">
                  <c:v>Readiness to respond to customer questions</c:v>
                </c:pt>
                <c:pt idx="4">
                  <c:v>Employees deal with customers in a caring fashion</c:v>
                </c:pt>
                <c:pt idx="5">
                  <c:v>Have the best interest of the customer</c:v>
                </c:pt>
                <c:pt idx="6">
                  <c:v>Dependable in answering customer questions</c:v>
                </c:pt>
                <c:pt idx="7">
                  <c:v>Give customers individual attention</c:v>
                </c:pt>
                <c:pt idx="8">
                  <c:v>Employees have the knowledge to answer customer questions</c:v>
                </c:pt>
                <c:pt idx="9">
                  <c:v>Perform services right the first time</c:v>
                </c:pt>
              </c:strCache>
            </c:strRef>
          </c:cat>
          <c:val>
            <c:numRef>
              <c:f>Sheet1!$B$2:$B$11</c:f>
              <c:numCache>
                <c:formatCode>General</c:formatCode>
                <c:ptCount val="10"/>
                <c:pt idx="0">
                  <c:v>58</c:v>
                </c:pt>
                <c:pt idx="1">
                  <c:v>49</c:v>
                </c:pt>
                <c:pt idx="2">
                  <c:v>63</c:v>
                </c:pt>
                <c:pt idx="3">
                  <c:v>53</c:v>
                </c:pt>
                <c:pt idx="4">
                  <c:v>54</c:v>
                </c:pt>
                <c:pt idx="5">
                  <c:v>52</c:v>
                </c:pt>
                <c:pt idx="6">
                  <c:v>51</c:v>
                </c:pt>
                <c:pt idx="7">
                  <c:v>50</c:v>
                </c:pt>
                <c:pt idx="8">
                  <c:v>48</c:v>
                </c:pt>
                <c:pt idx="9">
                  <c:v>49</c:v>
                </c:pt>
              </c:numCache>
            </c:numRef>
          </c:val>
        </c:ser>
        <c:ser>
          <c:idx val="1"/>
          <c:order val="1"/>
          <c:tx>
            <c:strRef>
              <c:f>Sheet1!$C$1</c:f>
              <c:strCache>
                <c:ptCount val="1"/>
                <c:pt idx="0">
                  <c:v>% Exc. or Very Good</c:v>
                </c:pt>
              </c:strCache>
            </c:strRef>
          </c:tx>
          <c:spPr>
            <a:solidFill>
              <a:srgbClr val="FF0000"/>
            </a:solidFill>
          </c:spPr>
          <c:dLbls>
            <c:dLbl>
              <c:idx val="7"/>
              <c:layout>
                <c:manualLayout>
                  <c:x val="2.0334318331824211E-2"/>
                  <c:y val="2.0277505768126329E-7"/>
                </c:manualLayout>
              </c:layout>
              <c:showVal val="1"/>
            </c:dLbl>
            <c:numFmt formatCode="General\%" sourceLinked="0"/>
            <c:txPr>
              <a:bodyPr/>
              <a:lstStyle/>
              <a:p>
                <a:pPr>
                  <a:defRPr sz="1400" b="1">
                    <a:latin typeface="Arial" pitchFamily="34" charset="0"/>
                    <a:cs typeface="Arial" pitchFamily="34" charset="0"/>
                  </a:defRPr>
                </a:pPr>
                <a:endParaRPr lang="en-US"/>
              </a:p>
            </c:txPr>
            <c:showVal val="1"/>
          </c:dLbls>
          <c:cat>
            <c:strRef>
              <c:f>Sheet1!$A$2:$A$11</c:f>
              <c:strCache>
                <c:ptCount val="10"/>
                <c:pt idx="0">
                  <c:v>Willingness to help customers</c:v>
                </c:pt>
                <c:pt idx="1">
                  <c:v>Provide services as promised</c:v>
                </c:pt>
                <c:pt idx="2">
                  <c:v>Employees are courteous</c:v>
                </c:pt>
                <c:pt idx="3">
                  <c:v>Readiness to respond to customer questions</c:v>
                </c:pt>
                <c:pt idx="4">
                  <c:v>Employees deal with customers in a caring fashion</c:v>
                </c:pt>
                <c:pt idx="5">
                  <c:v>Have the best interest of the customer</c:v>
                </c:pt>
                <c:pt idx="6">
                  <c:v>Dependable in answering customer questions</c:v>
                </c:pt>
                <c:pt idx="7">
                  <c:v>Give customers individual attention</c:v>
                </c:pt>
                <c:pt idx="8">
                  <c:v>Employees have the knowledge to answer customer questions</c:v>
                </c:pt>
                <c:pt idx="9">
                  <c:v>Perform services right the first time</c:v>
                </c:pt>
              </c:strCache>
            </c:strRef>
          </c:cat>
          <c:val>
            <c:numRef>
              <c:f>Sheet1!$C$2:$C$11</c:f>
              <c:numCache>
                <c:formatCode>General</c:formatCode>
                <c:ptCount val="10"/>
                <c:pt idx="0">
                  <c:v>34</c:v>
                </c:pt>
                <c:pt idx="1">
                  <c:v>43</c:v>
                </c:pt>
                <c:pt idx="2">
                  <c:v>28</c:v>
                </c:pt>
                <c:pt idx="3">
                  <c:v>38</c:v>
                </c:pt>
                <c:pt idx="4">
                  <c:v>36</c:v>
                </c:pt>
                <c:pt idx="5">
                  <c:v>38</c:v>
                </c:pt>
                <c:pt idx="6">
                  <c:v>39</c:v>
                </c:pt>
                <c:pt idx="7">
                  <c:v>40</c:v>
                </c:pt>
                <c:pt idx="8">
                  <c:v>41</c:v>
                </c:pt>
                <c:pt idx="9">
                  <c:v>40</c:v>
                </c:pt>
              </c:numCache>
            </c:numRef>
          </c:val>
        </c:ser>
        <c:ser>
          <c:idx val="2"/>
          <c:order val="2"/>
          <c:tx>
            <c:strRef>
              <c:f>Sheet1!$D$1</c:f>
              <c:strCache>
                <c:ptCount val="1"/>
                <c:pt idx="0">
                  <c:v>Column1</c:v>
                </c:pt>
              </c:strCache>
            </c:strRef>
          </c:tx>
          <c:spPr>
            <a:noFill/>
            <a:effectLst/>
          </c:spPr>
          <c:dLbls>
            <c:numFmt formatCode="General\%" sourceLinked="0"/>
            <c:txPr>
              <a:bodyPr/>
              <a:lstStyle/>
              <a:p>
                <a:pPr algn="ctr">
                  <a:defRPr lang="en-US" sz="1400" b="1" i="0" u="none" strike="noStrike" kern="1200" baseline="0">
                    <a:solidFill>
                      <a:prstClr val="black"/>
                    </a:solidFill>
                    <a:latin typeface="Arial" pitchFamily="34" charset="0"/>
                    <a:ea typeface="+mn-ea"/>
                    <a:cs typeface="Arial" pitchFamily="34" charset="0"/>
                  </a:defRPr>
                </a:pPr>
                <a:endParaRPr lang="en-US"/>
              </a:p>
            </c:txPr>
            <c:dLblPos val="inBase"/>
            <c:showVal val="1"/>
          </c:dLbls>
          <c:cat>
            <c:strRef>
              <c:f>Sheet1!$A$2:$A$11</c:f>
              <c:strCache>
                <c:ptCount val="10"/>
                <c:pt idx="0">
                  <c:v>Willingness to help customers</c:v>
                </c:pt>
                <c:pt idx="1">
                  <c:v>Provide services as promised</c:v>
                </c:pt>
                <c:pt idx="2">
                  <c:v>Employees are courteous</c:v>
                </c:pt>
                <c:pt idx="3">
                  <c:v>Readiness to respond to customer questions</c:v>
                </c:pt>
                <c:pt idx="4">
                  <c:v>Employees deal with customers in a caring fashion</c:v>
                </c:pt>
                <c:pt idx="5">
                  <c:v>Have the best interest of the customer</c:v>
                </c:pt>
                <c:pt idx="6">
                  <c:v>Dependable in answering customer questions</c:v>
                </c:pt>
                <c:pt idx="7">
                  <c:v>Give customers individual attention</c:v>
                </c:pt>
                <c:pt idx="8">
                  <c:v>Employees have the knowledge to answer customer questions</c:v>
                </c:pt>
                <c:pt idx="9">
                  <c:v>Perform services right the first time</c:v>
                </c:pt>
              </c:strCache>
            </c:strRef>
          </c:cat>
          <c:val>
            <c:numRef>
              <c:f>Sheet1!$D$2:$D$11</c:f>
              <c:numCache>
                <c:formatCode>General</c:formatCode>
                <c:ptCount val="10"/>
                <c:pt idx="0">
                  <c:v>92</c:v>
                </c:pt>
                <c:pt idx="1">
                  <c:v>92</c:v>
                </c:pt>
                <c:pt idx="2">
                  <c:v>91</c:v>
                </c:pt>
                <c:pt idx="3">
                  <c:v>91</c:v>
                </c:pt>
                <c:pt idx="4">
                  <c:v>90</c:v>
                </c:pt>
                <c:pt idx="5">
                  <c:v>90</c:v>
                </c:pt>
                <c:pt idx="6">
                  <c:v>90</c:v>
                </c:pt>
                <c:pt idx="7">
                  <c:v>90</c:v>
                </c:pt>
                <c:pt idx="8">
                  <c:v>89</c:v>
                </c:pt>
                <c:pt idx="9">
                  <c:v>89</c:v>
                </c:pt>
              </c:numCache>
            </c:numRef>
          </c:val>
        </c:ser>
        <c:gapWidth val="47"/>
        <c:overlap val="100"/>
        <c:axId val="99073408"/>
        <c:axId val="99083392"/>
      </c:barChart>
      <c:catAx>
        <c:axId val="99073408"/>
        <c:scaling>
          <c:orientation val="maxMin"/>
        </c:scaling>
        <c:axPos val="l"/>
        <c:numFmt formatCode="General" sourceLinked="1"/>
        <c:majorTickMark val="none"/>
        <c:tickLblPos val="none"/>
        <c:crossAx val="99083392"/>
        <c:crosses val="autoZero"/>
        <c:auto val="1"/>
        <c:lblAlgn val="ctr"/>
        <c:lblOffset val="100"/>
      </c:catAx>
      <c:valAx>
        <c:axId val="99083392"/>
        <c:scaling>
          <c:orientation val="minMax"/>
          <c:max val="100"/>
          <c:min val="0"/>
        </c:scaling>
        <c:delete val="1"/>
        <c:axPos val="t"/>
        <c:numFmt formatCode="General" sourceLinked="1"/>
        <c:tickLblPos val="none"/>
        <c:crossAx val="99073408"/>
        <c:crosses val="autoZero"/>
        <c:crossBetween val="between"/>
      </c:valAx>
    </c:plotArea>
    <c:legend>
      <c:legendPos val="b"/>
      <c:legendEntry>
        <c:idx val="2"/>
        <c:delete val="1"/>
      </c:legendEntry>
      <c:layout>
        <c:manualLayout>
          <c:xMode val="edge"/>
          <c:yMode val="edge"/>
          <c:x val="0.13749570805143396"/>
          <c:y val="0.86445582373008956"/>
          <c:w val="0.69997889399462365"/>
          <c:h val="4.8862502897148746E-2"/>
        </c:manualLayout>
      </c:layout>
      <c:txPr>
        <a:bodyPr/>
        <a:lstStyle/>
        <a:p>
          <a:pPr>
            <a:defRPr sz="1100"/>
          </a:pPr>
          <a:endParaRPr lang="en-US"/>
        </a:p>
      </c:txPr>
    </c:legend>
    <c:plotVisOnly val="1"/>
    <c:dispBlanksAs val="gap"/>
  </c:chart>
  <c:txPr>
    <a:bodyPr/>
    <a:lstStyle/>
    <a:p>
      <a:pPr>
        <a:defRPr sz="20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style val="25"/>
  <c:chart>
    <c:autoTitleDeleted val="1"/>
    <c:plotArea>
      <c:layout>
        <c:manualLayout>
          <c:layoutTarget val="inner"/>
          <c:xMode val="edge"/>
          <c:yMode val="edge"/>
          <c:x val="0.14184588158350644"/>
          <c:y val="6.0448430691694782E-2"/>
          <c:w val="0.49653490625100088"/>
          <c:h val="0.80471383468032265"/>
        </c:manualLayout>
      </c:layout>
      <c:barChart>
        <c:barDir val="bar"/>
        <c:grouping val="stacked"/>
        <c:ser>
          <c:idx val="0"/>
          <c:order val="0"/>
          <c:tx>
            <c:strRef>
              <c:f>Sheet1!$B$1</c:f>
              <c:strCache>
                <c:ptCount val="1"/>
                <c:pt idx="0">
                  <c:v>% Excellent</c:v>
                </c:pt>
              </c:strCache>
            </c:strRef>
          </c:tx>
          <c:spPr>
            <a:solidFill>
              <a:srgbClr val="002060"/>
            </a:solidFill>
            <a:ln cmpd="sng"/>
          </c:spPr>
          <c:dLbls>
            <c:dLbl>
              <c:idx val="7"/>
              <c:layout>
                <c:manualLayout>
                  <c:x val="4.5187769414284694E-3"/>
                  <c:y val="0"/>
                </c:manualLayout>
              </c:layout>
              <c:showVal val="1"/>
            </c:dLbl>
            <c:numFmt formatCode="General\%" sourceLinked="0"/>
            <c:txPr>
              <a:bodyPr/>
              <a:lstStyle/>
              <a:p>
                <a:pPr>
                  <a:defRPr sz="1400" b="1">
                    <a:solidFill>
                      <a:schemeClr val="bg1"/>
                    </a:solidFill>
                    <a:latin typeface="Arial" pitchFamily="34" charset="0"/>
                    <a:cs typeface="Arial" pitchFamily="34" charset="0"/>
                  </a:defRPr>
                </a:pPr>
                <a:endParaRPr lang="en-US"/>
              </a:p>
            </c:txPr>
            <c:showVal val="1"/>
          </c:dLbls>
          <c:cat>
            <c:strRef>
              <c:f>Sheet1!$A$2:$A$10</c:f>
              <c:strCache>
                <c:ptCount val="9"/>
                <c:pt idx="0">
                  <c:v>Employees have neat and professional appearance</c:v>
                </c:pt>
                <c:pt idx="1">
                  <c:v>Transactions are accurate and confidential</c:v>
                </c:pt>
                <c:pt idx="2">
                  <c:v>Prompt service to customers</c:v>
                </c:pt>
                <c:pt idx="3">
                  <c:v>Visually appealing facilities</c:v>
                </c:pt>
                <c:pt idx="4">
                  <c:v>Employees understand customer needs</c:v>
                </c:pt>
                <c:pt idx="5">
                  <c:v>Keeps customers informed about when services will be performed</c:v>
                </c:pt>
                <c:pt idx="6">
                  <c:v>Employees instill confidence in customers</c:v>
                </c:pt>
                <c:pt idx="7">
                  <c:v>Convenient library hours</c:v>
                </c:pt>
                <c:pt idx="8">
                  <c:v>Up to date technology</c:v>
                </c:pt>
              </c:strCache>
            </c:strRef>
          </c:cat>
          <c:val>
            <c:numRef>
              <c:f>Sheet1!$B$2:$B$10</c:f>
              <c:numCache>
                <c:formatCode>General</c:formatCode>
                <c:ptCount val="9"/>
                <c:pt idx="0">
                  <c:v>47</c:v>
                </c:pt>
                <c:pt idx="1">
                  <c:v>48</c:v>
                </c:pt>
                <c:pt idx="2">
                  <c:v>47</c:v>
                </c:pt>
                <c:pt idx="3">
                  <c:v>51</c:v>
                </c:pt>
                <c:pt idx="4">
                  <c:v>46</c:v>
                </c:pt>
                <c:pt idx="5">
                  <c:v>44</c:v>
                </c:pt>
                <c:pt idx="6">
                  <c:v>44</c:v>
                </c:pt>
                <c:pt idx="7">
                  <c:v>32</c:v>
                </c:pt>
                <c:pt idx="8">
                  <c:v>28</c:v>
                </c:pt>
              </c:numCache>
            </c:numRef>
          </c:val>
        </c:ser>
        <c:ser>
          <c:idx val="1"/>
          <c:order val="1"/>
          <c:tx>
            <c:strRef>
              <c:f>Sheet1!$C$1</c:f>
              <c:strCache>
                <c:ptCount val="1"/>
                <c:pt idx="0">
                  <c:v>% Exc. or Very Good</c:v>
                </c:pt>
              </c:strCache>
            </c:strRef>
          </c:tx>
          <c:spPr>
            <a:solidFill>
              <a:srgbClr val="FF0000"/>
            </a:solidFill>
          </c:spPr>
          <c:dLbls>
            <c:dLbl>
              <c:idx val="7"/>
              <c:layout>
                <c:manualLayout>
                  <c:x val="2.0334318331824211E-2"/>
                  <c:y val="2.0277505768126329E-7"/>
                </c:manualLayout>
              </c:layout>
              <c:showVal val="1"/>
            </c:dLbl>
            <c:numFmt formatCode="General\%" sourceLinked="0"/>
            <c:txPr>
              <a:bodyPr/>
              <a:lstStyle/>
              <a:p>
                <a:pPr>
                  <a:defRPr sz="1400" b="1">
                    <a:latin typeface="Arial" pitchFamily="34" charset="0"/>
                    <a:cs typeface="Arial" pitchFamily="34" charset="0"/>
                  </a:defRPr>
                </a:pPr>
                <a:endParaRPr lang="en-US"/>
              </a:p>
            </c:txPr>
            <c:showVal val="1"/>
          </c:dLbls>
          <c:cat>
            <c:strRef>
              <c:f>Sheet1!$A$2:$A$10</c:f>
              <c:strCache>
                <c:ptCount val="9"/>
                <c:pt idx="0">
                  <c:v>Employees have neat and professional appearance</c:v>
                </c:pt>
                <c:pt idx="1">
                  <c:v>Transactions are accurate and confidential</c:v>
                </c:pt>
                <c:pt idx="2">
                  <c:v>Prompt service to customers</c:v>
                </c:pt>
                <c:pt idx="3">
                  <c:v>Visually appealing facilities</c:v>
                </c:pt>
                <c:pt idx="4">
                  <c:v>Employees understand customer needs</c:v>
                </c:pt>
                <c:pt idx="5">
                  <c:v>Keeps customers informed about when services will be performed</c:v>
                </c:pt>
                <c:pt idx="6">
                  <c:v>Employees instill confidence in customers</c:v>
                </c:pt>
                <c:pt idx="7">
                  <c:v>Convenient library hours</c:v>
                </c:pt>
                <c:pt idx="8">
                  <c:v>Up to date technology</c:v>
                </c:pt>
              </c:strCache>
            </c:strRef>
          </c:cat>
          <c:val>
            <c:numRef>
              <c:f>Sheet1!$C$2:$C$10</c:f>
              <c:numCache>
                <c:formatCode>General</c:formatCode>
                <c:ptCount val="9"/>
                <c:pt idx="0">
                  <c:v>42</c:v>
                </c:pt>
                <c:pt idx="1">
                  <c:v>41</c:v>
                </c:pt>
                <c:pt idx="2">
                  <c:v>41</c:v>
                </c:pt>
                <c:pt idx="3">
                  <c:v>37</c:v>
                </c:pt>
                <c:pt idx="4">
                  <c:v>41</c:v>
                </c:pt>
                <c:pt idx="5">
                  <c:v>40</c:v>
                </c:pt>
                <c:pt idx="6">
                  <c:v>40</c:v>
                </c:pt>
                <c:pt idx="7">
                  <c:v>41</c:v>
                </c:pt>
                <c:pt idx="8">
                  <c:v>44</c:v>
                </c:pt>
              </c:numCache>
            </c:numRef>
          </c:val>
        </c:ser>
        <c:ser>
          <c:idx val="2"/>
          <c:order val="2"/>
          <c:tx>
            <c:strRef>
              <c:f>Sheet1!$D$1</c:f>
              <c:strCache>
                <c:ptCount val="1"/>
                <c:pt idx="0">
                  <c:v>Column1</c:v>
                </c:pt>
              </c:strCache>
            </c:strRef>
          </c:tx>
          <c:spPr>
            <a:noFill/>
            <a:effectLst/>
          </c:spPr>
          <c:dLbls>
            <c:numFmt formatCode="General\%" sourceLinked="0"/>
            <c:txPr>
              <a:bodyPr/>
              <a:lstStyle/>
              <a:p>
                <a:pPr algn="ctr">
                  <a:defRPr lang="en-US" sz="1400" b="1" i="0" u="none" strike="noStrike" kern="1200" baseline="0">
                    <a:solidFill>
                      <a:prstClr val="black"/>
                    </a:solidFill>
                    <a:latin typeface="Arial" pitchFamily="34" charset="0"/>
                    <a:ea typeface="+mn-ea"/>
                    <a:cs typeface="Arial" pitchFamily="34" charset="0"/>
                  </a:defRPr>
                </a:pPr>
                <a:endParaRPr lang="en-US"/>
              </a:p>
            </c:txPr>
            <c:dLblPos val="inBase"/>
            <c:showVal val="1"/>
          </c:dLbls>
          <c:cat>
            <c:strRef>
              <c:f>Sheet1!$A$2:$A$10</c:f>
              <c:strCache>
                <c:ptCount val="9"/>
                <c:pt idx="0">
                  <c:v>Employees have neat and professional appearance</c:v>
                </c:pt>
                <c:pt idx="1">
                  <c:v>Transactions are accurate and confidential</c:v>
                </c:pt>
                <c:pt idx="2">
                  <c:v>Prompt service to customers</c:v>
                </c:pt>
                <c:pt idx="3">
                  <c:v>Visually appealing facilities</c:v>
                </c:pt>
                <c:pt idx="4">
                  <c:v>Employees understand customer needs</c:v>
                </c:pt>
                <c:pt idx="5">
                  <c:v>Keeps customers informed about when services will be performed</c:v>
                </c:pt>
                <c:pt idx="6">
                  <c:v>Employees instill confidence in customers</c:v>
                </c:pt>
                <c:pt idx="7">
                  <c:v>Convenient library hours</c:v>
                </c:pt>
                <c:pt idx="8">
                  <c:v>Up to date technology</c:v>
                </c:pt>
              </c:strCache>
            </c:strRef>
          </c:cat>
          <c:val>
            <c:numRef>
              <c:f>Sheet1!$D$2:$D$10</c:f>
              <c:numCache>
                <c:formatCode>General</c:formatCode>
                <c:ptCount val="9"/>
                <c:pt idx="0">
                  <c:v>89</c:v>
                </c:pt>
                <c:pt idx="1">
                  <c:v>89</c:v>
                </c:pt>
                <c:pt idx="2">
                  <c:v>88</c:v>
                </c:pt>
                <c:pt idx="3">
                  <c:v>88</c:v>
                </c:pt>
                <c:pt idx="4">
                  <c:v>87</c:v>
                </c:pt>
                <c:pt idx="5">
                  <c:v>84</c:v>
                </c:pt>
                <c:pt idx="6">
                  <c:v>84</c:v>
                </c:pt>
                <c:pt idx="7">
                  <c:v>73</c:v>
                </c:pt>
                <c:pt idx="8">
                  <c:v>72</c:v>
                </c:pt>
              </c:numCache>
            </c:numRef>
          </c:val>
        </c:ser>
        <c:gapWidth val="47"/>
        <c:overlap val="100"/>
        <c:axId val="110391680"/>
        <c:axId val="110393600"/>
      </c:barChart>
      <c:catAx>
        <c:axId val="110391680"/>
        <c:scaling>
          <c:orientation val="maxMin"/>
        </c:scaling>
        <c:axPos val="l"/>
        <c:numFmt formatCode="General" sourceLinked="1"/>
        <c:majorTickMark val="none"/>
        <c:tickLblPos val="none"/>
        <c:crossAx val="110393600"/>
        <c:crosses val="autoZero"/>
        <c:auto val="1"/>
        <c:lblAlgn val="ctr"/>
        <c:lblOffset val="100"/>
      </c:catAx>
      <c:valAx>
        <c:axId val="110393600"/>
        <c:scaling>
          <c:orientation val="minMax"/>
          <c:max val="100"/>
          <c:min val="0"/>
        </c:scaling>
        <c:delete val="1"/>
        <c:axPos val="t"/>
        <c:numFmt formatCode="General" sourceLinked="1"/>
        <c:tickLblPos val="none"/>
        <c:crossAx val="110391680"/>
        <c:crosses val="autoZero"/>
        <c:crossBetween val="between"/>
      </c:valAx>
    </c:plotArea>
    <c:legend>
      <c:legendPos val="b"/>
      <c:legendEntry>
        <c:idx val="2"/>
        <c:delete val="1"/>
      </c:legendEntry>
      <c:layout>
        <c:manualLayout>
          <c:xMode val="edge"/>
          <c:yMode val="edge"/>
          <c:x val="0.13749570805143396"/>
          <c:y val="0.86445582373008956"/>
          <c:w val="0.69997889399462365"/>
          <c:h val="4.8862502897148746E-2"/>
        </c:manualLayout>
      </c:layout>
      <c:txPr>
        <a:bodyPr/>
        <a:lstStyle/>
        <a:p>
          <a:pPr>
            <a:defRPr sz="1100"/>
          </a:pPr>
          <a:endParaRPr lang="en-US"/>
        </a:p>
      </c:txPr>
    </c:legend>
    <c:plotVisOnly val="1"/>
    <c:dispBlanksAs val="gap"/>
  </c:chart>
  <c:txPr>
    <a:bodyPr/>
    <a:lstStyle/>
    <a:p>
      <a:pPr>
        <a:defRPr sz="20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2417880153783228"/>
          <c:y val="4.1725769605946039E-2"/>
          <c:w val="0.84408401723597981"/>
          <c:h val="0.77072872774811019"/>
        </c:manualLayout>
      </c:layout>
      <c:scatterChart>
        <c:scatterStyle val="lineMarker"/>
        <c:ser>
          <c:idx val="0"/>
          <c:order val="0"/>
          <c:tx>
            <c:strRef>
              <c:f>Sheet1!$B$1</c:f>
              <c:strCache>
                <c:ptCount val="1"/>
                <c:pt idx="0">
                  <c:v>Important</c:v>
                </c:pt>
              </c:strCache>
            </c:strRef>
          </c:tx>
          <c:spPr>
            <a:ln w="28575">
              <a:noFill/>
            </a:ln>
          </c:spPr>
          <c:xVal>
            <c:numRef>
              <c:f>Sheet1!$A$2:$A$20</c:f>
              <c:numCache>
                <c:formatCode>General</c:formatCode>
                <c:ptCount val="19"/>
                <c:pt idx="0">
                  <c:v>58</c:v>
                </c:pt>
                <c:pt idx="1">
                  <c:v>49</c:v>
                </c:pt>
                <c:pt idx="2">
                  <c:v>63</c:v>
                </c:pt>
                <c:pt idx="3">
                  <c:v>53</c:v>
                </c:pt>
                <c:pt idx="4">
                  <c:v>54</c:v>
                </c:pt>
                <c:pt idx="5">
                  <c:v>52</c:v>
                </c:pt>
                <c:pt idx="6">
                  <c:v>51</c:v>
                </c:pt>
                <c:pt idx="7">
                  <c:v>50</c:v>
                </c:pt>
                <c:pt idx="8">
                  <c:v>48</c:v>
                </c:pt>
                <c:pt idx="9">
                  <c:v>49</c:v>
                </c:pt>
                <c:pt idx="10">
                  <c:v>47</c:v>
                </c:pt>
                <c:pt idx="11">
                  <c:v>48</c:v>
                </c:pt>
                <c:pt idx="12">
                  <c:v>47</c:v>
                </c:pt>
                <c:pt idx="13">
                  <c:v>51</c:v>
                </c:pt>
                <c:pt idx="14">
                  <c:v>46</c:v>
                </c:pt>
                <c:pt idx="15">
                  <c:v>44</c:v>
                </c:pt>
                <c:pt idx="16">
                  <c:v>44</c:v>
                </c:pt>
                <c:pt idx="17">
                  <c:v>32</c:v>
                </c:pt>
                <c:pt idx="18">
                  <c:v>28</c:v>
                </c:pt>
              </c:numCache>
            </c:numRef>
          </c:xVal>
          <c:yVal>
            <c:numRef>
              <c:f>Sheet1!$B$2:$B$20</c:f>
              <c:numCache>
                <c:formatCode>General</c:formatCode>
                <c:ptCount val="19"/>
                <c:pt idx="0">
                  <c:v>59</c:v>
                </c:pt>
                <c:pt idx="1">
                  <c:v>49</c:v>
                </c:pt>
                <c:pt idx="2">
                  <c:v>55</c:v>
                </c:pt>
                <c:pt idx="3">
                  <c:v>47</c:v>
                </c:pt>
                <c:pt idx="4">
                  <c:v>48</c:v>
                </c:pt>
                <c:pt idx="5">
                  <c:v>47</c:v>
                </c:pt>
                <c:pt idx="6">
                  <c:v>47</c:v>
                </c:pt>
                <c:pt idx="7">
                  <c:v>34</c:v>
                </c:pt>
                <c:pt idx="8">
                  <c:v>47</c:v>
                </c:pt>
                <c:pt idx="9">
                  <c:v>37</c:v>
                </c:pt>
                <c:pt idx="10">
                  <c:v>19</c:v>
                </c:pt>
                <c:pt idx="11">
                  <c:v>46</c:v>
                </c:pt>
                <c:pt idx="12">
                  <c:v>37</c:v>
                </c:pt>
                <c:pt idx="13">
                  <c:v>21</c:v>
                </c:pt>
                <c:pt idx="14">
                  <c:v>43</c:v>
                </c:pt>
                <c:pt idx="15">
                  <c:v>32</c:v>
                </c:pt>
                <c:pt idx="16">
                  <c:v>31</c:v>
                </c:pt>
                <c:pt idx="17">
                  <c:v>50</c:v>
                </c:pt>
                <c:pt idx="18">
                  <c:v>49</c:v>
                </c:pt>
              </c:numCache>
            </c:numRef>
          </c:yVal>
        </c:ser>
        <c:axId val="110025344"/>
        <c:axId val="110424832"/>
      </c:scatterChart>
      <c:valAx>
        <c:axId val="110025344"/>
        <c:scaling>
          <c:orientation val="minMax"/>
          <c:max val="70"/>
          <c:min val="20"/>
        </c:scaling>
        <c:axPos val="b"/>
        <c:title>
          <c:tx>
            <c:rich>
              <a:bodyPr/>
              <a:lstStyle/>
              <a:p>
                <a:pPr>
                  <a:defRPr/>
                </a:pPr>
                <a:r>
                  <a:rPr lang="en-US" dirty="0" smtClean="0"/>
                  <a:t>% Rating Excellent</a:t>
                </a:r>
                <a:endParaRPr lang="en-US" dirty="0"/>
              </a:p>
            </c:rich>
          </c:tx>
          <c:layout/>
        </c:title>
        <c:numFmt formatCode="General" sourceLinked="1"/>
        <c:tickLblPos val="nextTo"/>
        <c:crossAx val="110424832"/>
        <c:crosses val="autoZero"/>
        <c:crossBetween val="midCat"/>
        <c:majorUnit val="10"/>
        <c:minorUnit val="2"/>
      </c:valAx>
      <c:valAx>
        <c:axId val="110424832"/>
        <c:scaling>
          <c:orientation val="minMax"/>
          <c:max val="70"/>
          <c:min val="20"/>
        </c:scaling>
        <c:axPos val="l"/>
        <c:title>
          <c:tx>
            <c:rich>
              <a:bodyPr rot="-5400000" vert="horz"/>
              <a:lstStyle/>
              <a:p>
                <a:pPr>
                  <a:defRPr/>
                </a:pPr>
                <a:r>
                  <a:rPr lang="en-US" dirty="0" smtClean="0"/>
                  <a:t>% Rating Extremely Important</a:t>
                </a:r>
                <a:endParaRPr lang="en-US" dirty="0"/>
              </a:p>
            </c:rich>
          </c:tx>
          <c:layout/>
        </c:title>
        <c:numFmt formatCode="General" sourceLinked="1"/>
        <c:tickLblPos val="nextTo"/>
        <c:crossAx val="110025344"/>
        <c:crosses val="autoZero"/>
        <c:crossBetween val="midCat"/>
        <c:majorUnit val="10"/>
        <c:minorUnit val="2"/>
      </c:valAx>
      <c:spPr>
        <a:ln>
          <a:solidFill>
            <a:schemeClr val="tx1"/>
          </a:solidFill>
        </a:ln>
      </c:spPr>
    </c:plotArea>
    <c:plotVisOnly val="1"/>
    <c:dispBlanksAs val="gap"/>
  </c:chart>
  <c:txPr>
    <a:bodyPr/>
    <a:lstStyle/>
    <a:p>
      <a:pPr>
        <a:defRPr sz="1800"/>
      </a:pPr>
      <a:endParaRPr lang="en-US"/>
    </a:p>
  </c:txPr>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olidFill>
              <a:srgbClr val="202284"/>
            </a:solidFill>
          </c:spPr>
          <c:dPt>
            <c:idx val="0"/>
            <c:spPr>
              <a:solidFill>
                <a:srgbClr val="FF0000"/>
              </a:solidFill>
            </c:spPr>
          </c:dPt>
          <c:dPt>
            <c:idx val="1"/>
            <c:spPr>
              <a:solidFill>
                <a:srgbClr val="002060"/>
              </a:solidFill>
            </c:spPr>
          </c:dPt>
          <c:dLbls>
            <c:dLbl>
              <c:idx val="0"/>
              <c:layout/>
              <c:tx>
                <c:rich>
                  <a:bodyPr/>
                  <a:lstStyle/>
                  <a:p>
                    <a:pPr algn="ctr">
                      <a:defRPr lang="en-US" sz="3000" b="1" i="0" u="none" strike="noStrike" kern="1200" baseline="0">
                        <a:solidFill>
                          <a:prstClr val="white"/>
                        </a:solidFill>
                        <a:latin typeface="+mn-lt"/>
                        <a:ea typeface="+mn-ea"/>
                        <a:cs typeface="+mn-cs"/>
                      </a:defRPr>
                    </a:pPr>
                    <a:r>
                      <a:rPr lang="en-US" sz="3000" dirty="0" smtClean="0"/>
                      <a:t>Yes</a:t>
                    </a:r>
                  </a:p>
                  <a:p>
                    <a:pPr algn="ctr">
                      <a:defRPr lang="en-US" sz="3000" b="1" i="0" u="none" strike="noStrike" kern="1200" baseline="0">
                        <a:solidFill>
                          <a:prstClr val="white"/>
                        </a:solidFill>
                        <a:latin typeface="+mn-lt"/>
                        <a:ea typeface="+mn-ea"/>
                        <a:cs typeface="+mn-cs"/>
                      </a:defRPr>
                    </a:pPr>
                    <a:r>
                      <a:rPr lang="en-US" sz="3000" dirty="0" smtClean="0"/>
                      <a:t> 98%</a:t>
                    </a:r>
                    <a:endParaRPr lang="en-US" sz="3000" dirty="0"/>
                  </a:p>
                </c:rich>
              </c:tx>
              <c:numFmt formatCode="General\%" sourceLinked="0"/>
              <c:spPr/>
              <c:dLblPos val="ctr"/>
              <c:showVal val="1"/>
              <c:showCatName val="1"/>
            </c:dLbl>
            <c:dLbl>
              <c:idx val="1"/>
              <c:layout>
                <c:manualLayout>
                  <c:x val="3.7592598999207839E-2"/>
                  <c:y val="-1.8808920683099122E-2"/>
                </c:manualLayout>
              </c:layout>
              <c:tx>
                <c:rich>
                  <a:bodyPr/>
                  <a:lstStyle/>
                  <a:p>
                    <a:r>
                      <a:rPr lang="en-US" dirty="0" smtClean="0">
                        <a:solidFill>
                          <a:schemeClr val="tx1"/>
                        </a:solidFill>
                      </a:rPr>
                      <a:t>No, 2%</a:t>
                    </a:r>
                    <a:endParaRPr lang="en-US" dirty="0">
                      <a:solidFill>
                        <a:schemeClr val="tx1"/>
                      </a:solidFill>
                    </a:endParaRPr>
                  </a:p>
                </c:rich>
              </c:tx>
              <c:dLblPos val="bestFit"/>
              <c:showVal val="1"/>
              <c:showCatName val="1"/>
            </c:dLbl>
            <c:numFmt formatCode="General\%" sourceLinked="0"/>
            <c:txPr>
              <a:bodyPr/>
              <a:lstStyle/>
              <a:p>
                <a:pPr algn="ctr">
                  <a:defRPr lang="en-US" sz="1800" b="1" i="0" u="none" strike="noStrike" kern="1200" baseline="0">
                    <a:solidFill>
                      <a:prstClr val="white"/>
                    </a:solidFill>
                    <a:latin typeface="+mn-lt"/>
                    <a:ea typeface="+mn-ea"/>
                    <a:cs typeface="+mn-cs"/>
                  </a:defRPr>
                </a:pPr>
                <a:endParaRPr lang="en-US"/>
              </a:p>
            </c:txPr>
            <c:dLblPos val="ctr"/>
            <c:showVal val="1"/>
            <c:showCatName val="1"/>
          </c:dLbls>
          <c:cat>
            <c:strRef>
              <c:f>Sheet1!$A$2:$A$3</c:f>
              <c:strCache>
                <c:ptCount val="2"/>
                <c:pt idx="0">
                  <c:v>Yes</c:v>
                </c:pt>
                <c:pt idx="1">
                  <c:v>No </c:v>
                </c:pt>
              </c:strCache>
            </c:strRef>
          </c:cat>
          <c:val>
            <c:numRef>
              <c:f>Sheet1!$B$2:$B$3</c:f>
              <c:numCache>
                <c:formatCode>General</c:formatCode>
                <c:ptCount val="2"/>
                <c:pt idx="0">
                  <c:v>98</c:v>
                </c:pt>
                <c:pt idx="1">
                  <c:v>2</c:v>
                </c:pt>
              </c:numCache>
            </c:numRef>
          </c:val>
        </c:ser>
        <c:firstSliceAng val="105"/>
      </c:pieChart>
    </c:plotArea>
    <c:plotVisOnly val="1"/>
    <c:dispBlanksAs val="zero"/>
  </c:chart>
  <c:txPr>
    <a:bodyPr/>
    <a:lstStyle/>
    <a:p>
      <a:pPr>
        <a:defRPr sz="18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style val="4"/>
  <c:chart>
    <c:view3D>
      <c:perspective val="30"/>
    </c:view3D>
    <c:plotArea>
      <c:layout>
        <c:manualLayout>
          <c:layoutTarget val="inner"/>
          <c:xMode val="edge"/>
          <c:yMode val="edge"/>
          <c:x val="2.2423352902805452E-2"/>
          <c:y val="1.2065637065637081E-2"/>
          <c:w val="0.4462657119121578"/>
          <c:h val="0.96782496782496752"/>
        </c:manualLayout>
      </c:layout>
      <c:bar3DChart>
        <c:barDir val="col"/>
        <c:grouping val="stacked"/>
        <c:ser>
          <c:idx val="0"/>
          <c:order val="0"/>
          <c:tx>
            <c:strRef>
              <c:f>Sheet1!$B$1</c:f>
              <c:strCache>
                <c:ptCount val="1"/>
                <c:pt idx="0">
                  <c:v>Column42</c:v>
                </c:pt>
              </c:strCache>
            </c:strRef>
          </c:tx>
          <c:dLbls>
            <c:dLbl>
              <c:idx val="0"/>
              <c:layout>
                <c:manualLayout>
                  <c:x val="1.7419518331515421E-2"/>
                  <c:y val="-8.8527884182411695E-3"/>
                </c:manualLayout>
              </c:layout>
              <c:showVal val="1"/>
            </c:dLbl>
            <c:numFmt formatCode="General\%" sourceLinked="0"/>
            <c:txPr>
              <a:bodyPr/>
              <a:lstStyle/>
              <a:p>
                <a:pPr algn="ctr">
                  <a:defRPr lang="en-US" sz="1000" b="1" i="0" u="none" strike="noStrike" kern="1200" baseline="0">
                    <a:solidFill>
                      <a:srgbClr val="FFFFFF"/>
                    </a:solidFill>
                    <a:latin typeface="+mn-lt"/>
                    <a:ea typeface="+mn-ea"/>
                    <a:cs typeface="+mn-cs"/>
                  </a:defRPr>
                </a:pPr>
                <a:endParaRPr lang="en-US"/>
              </a:p>
            </c:txPr>
            <c:showVal val="1"/>
          </c:dLbls>
          <c:cat>
            <c:numRef>
              <c:f>Sheet1!$A$2</c:f>
              <c:numCache>
                <c:formatCode>0</c:formatCode>
                <c:ptCount val="1"/>
                <c:pt idx="0">
                  <c:v>12</c:v>
                </c:pt>
              </c:numCache>
            </c:numRef>
          </c:cat>
          <c:val>
            <c:numRef>
              <c:f>Sheet1!$B$2</c:f>
              <c:numCache>
                <c:formatCode>0</c:formatCode>
                <c:ptCount val="1"/>
                <c:pt idx="0">
                  <c:v>12</c:v>
                </c:pt>
              </c:numCache>
            </c:numRef>
          </c:val>
        </c:ser>
        <c:ser>
          <c:idx val="1"/>
          <c:order val="1"/>
          <c:tx>
            <c:strRef>
              <c:f>Sheet1!$C$1</c:f>
              <c:strCache>
                <c:ptCount val="1"/>
                <c:pt idx="0">
                  <c:v>Column5</c:v>
                </c:pt>
              </c:strCache>
            </c:strRef>
          </c:tx>
          <c:dLbls>
            <c:dLbl>
              <c:idx val="0"/>
              <c:layout>
                <c:manualLayout>
                  <c:x val="-3.9244989383618806E-3"/>
                  <c:y val="-8.7190886828648353E-2"/>
                </c:manualLayout>
              </c:layout>
              <c:tx>
                <c:rich>
                  <a:bodyPr/>
                  <a:lstStyle/>
                  <a:p>
                    <a:r>
                      <a:rPr lang="en-US" dirty="0" smtClean="0"/>
                      <a:t>28%</a:t>
                    </a:r>
                    <a:endParaRPr lang="en-US" dirty="0"/>
                  </a:p>
                </c:rich>
              </c:tx>
              <c:showVal val="1"/>
            </c:dLbl>
            <c:numFmt formatCode="General\%" sourceLinked="0"/>
            <c:txPr>
              <a:bodyPr/>
              <a:lstStyle/>
              <a:p>
                <a:pPr algn="ctr">
                  <a:defRPr lang="en-US" sz="1000" b="1" i="0" u="none" strike="noStrike" kern="1200" baseline="0">
                    <a:solidFill>
                      <a:srgbClr val="FFFFFF"/>
                    </a:solidFill>
                    <a:latin typeface="+mn-lt"/>
                    <a:ea typeface="+mn-ea"/>
                    <a:cs typeface="+mn-cs"/>
                  </a:defRPr>
                </a:pPr>
                <a:endParaRPr lang="en-US"/>
              </a:p>
            </c:txPr>
            <c:showVal val="1"/>
          </c:dLbls>
          <c:cat>
            <c:numRef>
              <c:f>Sheet1!$A$2</c:f>
              <c:numCache>
                <c:formatCode>0</c:formatCode>
                <c:ptCount val="1"/>
                <c:pt idx="0">
                  <c:v>12</c:v>
                </c:pt>
              </c:numCache>
            </c:numRef>
          </c:cat>
          <c:val>
            <c:numRef>
              <c:f>Sheet1!$C$2</c:f>
              <c:numCache>
                <c:formatCode>0</c:formatCode>
                <c:ptCount val="1"/>
                <c:pt idx="0">
                  <c:v>20</c:v>
                </c:pt>
              </c:numCache>
            </c:numRef>
          </c:val>
        </c:ser>
        <c:ser>
          <c:idx val="2"/>
          <c:order val="2"/>
          <c:tx>
            <c:strRef>
              <c:f>Sheet1!$D$1</c:f>
              <c:strCache>
                <c:ptCount val="1"/>
                <c:pt idx="0">
                  <c:v>Column7</c:v>
                </c:pt>
              </c:strCache>
            </c:strRef>
          </c:tx>
          <c:dLbls>
            <c:dLbl>
              <c:idx val="0"/>
              <c:layout>
                <c:manualLayout>
                  <c:x val="8.262787884150519E-3"/>
                  <c:y val="-0.10771541540985832"/>
                </c:manualLayout>
              </c:layout>
              <c:tx>
                <c:rich>
                  <a:bodyPr/>
                  <a:lstStyle/>
                  <a:p>
                    <a:r>
                      <a:rPr lang="en-US" dirty="0" smtClean="0">
                        <a:solidFill>
                          <a:schemeClr val="bg1"/>
                        </a:solidFill>
                      </a:rPr>
                      <a:t>29%</a:t>
                    </a:r>
                    <a:endParaRPr lang="en-US" dirty="0">
                      <a:solidFill>
                        <a:schemeClr val="bg1"/>
                      </a:solidFill>
                    </a:endParaRPr>
                  </a:p>
                </c:rich>
              </c:tx>
              <c:showVal val="1"/>
            </c:dLbl>
            <c:numFmt formatCode="General\%" sourceLinked="0"/>
            <c:txPr>
              <a:bodyPr/>
              <a:lstStyle/>
              <a:p>
                <a:pPr>
                  <a:defRPr sz="1000" b="1">
                    <a:solidFill>
                      <a:schemeClr val="tx1"/>
                    </a:solidFill>
                  </a:defRPr>
                </a:pPr>
                <a:endParaRPr lang="en-US"/>
              </a:p>
            </c:txPr>
            <c:showVal val="1"/>
          </c:dLbls>
          <c:cat>
            <c:numRef>
              <c:f>Sheet1!$A$2</c:f>
              <c:numCache>
                <c:formatCode>0</c:formatCode>
                <c:ptCount val="1"/>
                <c:pt idx="0">
                  <c:v>12</c:v>
                </c:pt>
              </c:numCache>
            </c:numRef>
          </c:cat>
          <c:val>
            <c:numRef>
              <c:f>Sheet1!$D$2</c:f>
              <c:numCache>
                <c:formatCode>0</c:formatCode>
                <c:ptCount val="1"/>
                <c:pt idx="0">
                  <c:v>28</c:v>
                </c:pt>
              </c:numCache>
            </c:numRef>
          </c:val>
        </c:ser>
        <c:ser>
          <c:idx val="3"/>
          <c:order val="3"/>
          <c:tx>
            <c:strRef>
              <c:f>Sheet1!$E$1</c:f>
              <c:strCache>
                <c:ptCount val="1"/>
                <c:pt idx="0">
                  <c:v>Column8</c:v>
                </c:pt>
              </c:strCache>
            </c:strRef>
          </c:tx>
          <c:dLbls>
            <c:dLbl>
              <c:idx val="0"/>
              <c:layout>
                <c:manualLayout>
                  <c:x val="1.6525575768301059E-2"/>
                  <c:y val="-9.7047194310282206E-2"/>
                </c:manualLayout>
              </c:layout>
              <c:tx>
                <c:rich>
                  <a:bodyPr/>
                  <a:lstStyle/>
                  <a:p>
                    <a:r>
                      <a:rPr lang="en-US" dirty="0" smtClean="0">
                        <a:solidFill>
                          <a:schemeClr val="bg1"/>
                        </a:solidFill>
                      </a:rPr>
                      <a:t>12%</a:t>
                    </a:r>
                    <a:endParaRPr lang="en-US" dirty="0">
                      <a:solidFill>
                        <a:schemeClr val="bg1"/>
                      </a:solidFill>
                    </a:endParaRPr>
                  </a:p>
                </c:rich>
              </c:tx>
              <c:showVal val="1"/>
            </c:dLbl>
            <c:numFmt formatCode="General\%" sourceLinked="0"/>
            <c:txPr>
              <a:bodyPr/>
              <a:lstStyle/>
              <a:p>
                <a:pPr algn="ctr">
                  <a:defRPr lang="en-US" sz="1000" b="1" i="0" u="none" strike="noStrike" kern="1200" baseline="0">
                    <a:solidFill>
                      <a:prstClr val="black"/>
                    </a:solidFill>
                    <a:latin typeface="+mn-lt"/>
                    <a:ea typeface="+mn-ea"/>
                    <a:cs typeface="+mn-cs"/>
                  </a:defRPr>
                </a:pPr>
                <a:endParaRPr lang="en-US"/>
              </a:p>
            </c:txPr>
            <c:showVal val="1"/>
          </c:dLbls>
          <c:cat>
            <c:numRef>
              <c:f>Sheet1!$A$2</c:f>
              <c:numCache>
                <c:formatCode>0</c:formatCode>
                <c:ptCount val="1"/>
                <c:pt idx="0">
                  <c:v>12</c:v>
                </c:pt>
              </c:numCache>
            </c:numRef>
          </c:cat>
          <c:val>
            <c:numRef>
              <c:f>Sheet1!$E$2</c:f>
              <c:numCache>
                <c:formatCode>0</c:formatCode>
                <c:ptCount val="1"/>
                <c:pt idx="0">
                  <c:v>29</c:v>
                </c:pt>
              </c:numCache>
            </c:numRef>
          </c:val>
        </c:ser>
        <c:ser>
          <c:idx val="4"/>
          <c:order val="4"/>
          <c:tx>
            <c:strRef>
              <c:f>Sheet1!$F$1</c:f>
              <c:strCache>
                <c:ptCount val="1"/>
                <c:pt idx="0">
                  <c:v>Column9</c:v>
                </c:pt>
              </c:strCache>
            </c:strRef>
          </c:tx>
          <c:cat>
            <c:numRef>
              <c:f>Sheet1!$A$2</c:f>
              <c:numCache>
                <c:formatCode>0</c:formatCode>
                <c:ptCount val="1"/>
                <c:pt idx="0">
                  <c:v>12</c:v>
                </c:pt>
              </c:numCache>
            </c:numRef>
          </c:cat>
          <c:val>
            <c:numRef>
              <c:f>Sheet1!$F$2</c:f>
              <c:numCache>
                <c:formatCode>0</c:formatCode>
                <c:ptCount val="1"/>
                <c:pt idx="0">
                  <c:v>12</c:v>
                </c:pt>
              </c:numCache>
            </c:numRef>
          </c:val>
        </c:ser>
        <c:gapWidth val="66"/>
        <c:shape val="box"/>
        <c:axId val="111455616"/>
        <c:axId val="111469696"/>
        <c:axId val="0"/>
      </c:bar3DChart>
      <c:catAx>
        <c:axId val="111455616"/>
        <c:scaling>
          <c:orientation val="minMax"/>
        </c:scaling>
        <c:delete val="1"/>
        <c:axPos val="b"/>
        <c:numFmt formatCode="0" sourceLinked="1"/>
        <c:tickLblPos val="none"/>
        <c:crossAx val="111469696"/>
        <c:crosses val="autoZero"/>
        <c:auto val="1"/>
        <c:lblAlgn val="ctr"/>
        <c:lblOffset val="100"/>
      </c:catAx>
      <c:valAx>
        <c:axId val="111469696"/>
        <c:scaling>
          <c:orientation val="minMax"/>
        </c:scaling>
        <c:delete val="1"/>
        <c:axPos val="l"/>
        <c:numFmt formatCode="0" sourceLinked="1"/>
        <c:tickLblPos val="none"/>
        <c:crossAx val="111455616"/>
        <c:crosses val="autoZero"/>
        <c:crossBetween val="between"/>
      </c:valAx>
    </c:plotArea>
    <c:plotVisOnly val="1"/>
    <c:dispBlanksAs val="gap"/>
  </c:chart>
  <c:txPr>
    <a:bodyPr/>
    <a:lstStyle/>
    <a:p>
      <a:pPr>
        <a:defRPr sz="18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style val="4"/>
  <c:chart>
    <c:view3D>
      <c:perspective val="30"/>
    </c:view3D>
    <c:plotArea>
      <c:layout>
        <c:manualLayout>
          <c:layoutTarget val="inner"/>
          <c:xMode val="edge"/>
          <c:yMode val="edge"/>
          <c:x val="2.2423352902805452E-2"/>
          <c:y val="1.2065637065637081E-2"/>
          <c:w val="0.4462657119121578"/>
          <c:h val="0.96782496782496752"/>
        </c:manualLayout>
      </c:layout>
      <c:bar3DChart>
        <c:barDir val="col"/>
        <c:grouping val="stacked"/>
        <c:ser>
          <c:idx val="0"/>
          <c:order val="0"/>
          <c:tx>
            <c:strRef>
              <c:f>Sheet1!$B$1</c:f>
              <c:strCache>
                <c:ptCount val="1"/>
                <c:pt idx="0">
                  <c:v>Column1</c:v>
                </c:pt>
              </c:strCache>
            </c:strRef>
          </c:tx>
          <c:dLbls>
            <c:dLbl>
              <c:idx val="0"/>
              <c:layout/>
              <c:tx>
                <c:rich>
                  <a:bodyPr/>
                  <a:lstStyle/>
                  <a:p>
                    <a:r>
                      <a:rPr lang="en-US" dirty="0">
                        <a:solidFill>
                          <a:schemeClr val="bg1"/>
                        </a:solidFill>
                      </a:rPr>
                      <a:t>48%</a:t>
                    </a:r>
                  </a:p>
                </c:rich>
              </c:tx>
              <c:showVal val="1"/>
            </c:dLbl>
            <c:numFmt formatCode="General\%" sourceLinked="0"/>
            <c:txPr>
              <a:bodyPr/>
              <a:lstStyle/>
              <a:p>
                <a:pPr algn="ctr">
                  <a:defRPr lang="en-US" sz="1000" b="1" i="0" u="none" strike="noStrike" kern="1200" baseline="0">
                    <a:solidFill>
                      <a:schemeClr val="tx1"/>
                    </a:solidFill>
                    <a:latin typeface="+mn-lt"/>
                    <a:ea typeface="+mn-ea"/>
                    <a:cs typeface="+mn-cs"/>
                  </a:defRPr>
                </a:pPr>
                <a:endParaRPr lang="en-US"/>
              </a:p>
            </c:txPr>
            <c:showVal val="1"/>
          </c:dLbls>
          <c:cat>
            <c:strRef>
              <c:f>Sheet1!$A$2</c:f>
              <c:strCache>
                <c:ptCount val="1"/>
                <c:pt idx="0">
                  <c:v>Most</c:v>
                </c:pt>
              </c:strCache>
            </c:strRef>
          </c:cat>
          <c:val>
            <c:numRef>
              <c:f>Sheet1!$B$2</c:f>
              <c:numCache>
                <c:formatCode>General</c:formatCode>
                <c:ptCount val="1"/>
                <c:pt idx="0">
                  <c:v>48</c:v>
                </c:pt>
              </c:numCache>
            </c:numRef>
          </c:val>
        </c:ser>
        <c:ser>
          <c:idx val="1"/>
          <c:order val="1"/>
          <c:tx>
            <c:strRef>
              <c:f>Sheet1!$C$1</c:f>
              <c:strCache>
                <c:ptCount val="1"/>
                <c:pt idx="0">
                  <c:v>Column4</c:v>
                </c:pt>
              </c:strCache>
            </c:strRef>
          </c:tx>
          <c:dLbls>
            <c:numFmt formatCode="General\%" sourceLinked="0"/>
            <c:txPr>
              <a:bodyPr/>
              <a:lstStyle/>
              <a:p>
                <a:pPr algn="ctr">
                  <a:defRPr lang="en-US" sz="1000" b="1" i="0" u="none" strike="noStrike" kern="1200" baseline="0">
                    <a:solidFill>
                      <a:srgbClr val="FFFFFF"/>
                    </a:solidFill>
                    <a:latin typeface="+mn-lt"/>
                    <a:ea typeface="+mn-ea"/>
                    <a:cs typeface="+mn-cs"/>
                  </a:defRPr>
                </a:pPr>
                <a:endParaRPr lang="en-US"/>
              </a:p>
            </c:txPr>
            <c:showVal val="1"/>
          </c:dLbls>
          <c:cat>
            <c:strRef>
              <c:f>Sheet1!$A$2</c:f>
              <c:strCache>
                <c:ptCount val="1"/>
                <c:pt idx="0">
                  <c:v>Most</c:v>
                </c:pt>
              </c:strCache>
            </c:strRef>
          </c:cat>
          <c:val>
            <c:numRef>
              <c:f>Sheet1!$C$2</c:f>
              <c:numCache>
                <c:formatCode>General</c:formatCode>
                <c:ptCount val="1"/>
                <c:pt idx="0">
                  <c:v>35</c:v>
                </c:pt>
              </c:numCache>
            </c:numRef>
          </c:val>
        </c:ser>
        <c:ser>
          <c:idx val="2"/>
          <c:order val="2"/>
          <c:tx>
            <c:strRef>
              <c:f>Sheet1!$D$1</c:f>
              <c:strCache>
                <c:ptCount val="1"/>
                <c:pt idx="0">
                  <c:v>Column5</c:v>
                </c:pt>
              </c:strCache>
            </c:strRef>
          </c:tx>
          <c:dLbls>
            <c:dLbl>
              <c:idx val="0"/>
              <c:numFmt formatCode="General\%" sourceLinked="0"/>
              <c:spPr/>
              <c:txPr>
                <a:bodyPr/>
                <a:lstStyle/>
                <a:p>
                  <a:pPr algn="ctr">
                    <a:defRPr lang="en-US" sz="1000" b="1" i="0" u="none" strike="noStrike" kern="1200" baseline="0">
                      <a:solidFill>
                        <a:srgbClr val="FFFFFF"/>
                      </a:solidFill>
                      <a:latin typeface="+mn-lt"/>
                      <a:ea typeface="+mn-ea"/>
                      <a:cs typeface="+mn-cs"/>
                    </a:defRPr>
                  </a:pPr>
                  <a:endParaRPr lang="en-US"/>
                </a:p>
              </c:txPr>
            </c:dLbl>
            <c:numFmt formatCode="General\%" sourceLinked="0"/>
            <c:showVal val="1"/>
          </c:dLbls>
          <c:cat>
            <c:strRef>
              <c:f>Sheet1!$A$2</c:f>
              <c:strCache>
                <c:ptCount val="1"/>
                <c:pt idx="0">
                  <c:v>Most</c:v>
                </c:pt>
              </c:strCache>
            </c:strRef>
          </c:cat>
          <c:val>
            <c:numRef>
              <c:f>Sheet1!$D$2</c:f>
              <c:numCache>
                <c:formatCode>General</c:formatCode>
                <c:ptCount val="1"/>
                <c:pt idx="0">
                  <c:v>12</c:v>
                </c:pt>
              </c:numCache>
            </c:numRef>
          </c:val>
        </c:ser>
        <c:ser>
          <c:idx val="3"/>
          <c:order val="3"/>
          <c:tx>
            <c:strRef>
              <c:f>Sheet1!$E$1</c:f>
              <c:strCache>
                <c:ptCount val="1"/>
                <c:pt idx="0">
                  <c:v>Column7</c:v>
                </c:pt>
              </c:strCache>
            </c:strRef>
          </c:tx>
          <c:dLbls>
            <c:dLbl>
              <c:idx val="0"/>
              <c:layout/>
              <c:tx>
                <c:rich>
                  <a:bodyPr/>
                  <a:lstStyle/>
                  <a:p>
                    <a:r>
                      <a:rPr lang="en-US" dirty="0">
                        <a:solidFill>
                          <a:schemeClr val="bg1"/>
                        </a:solidFill>
                      </a:rPr>
                      <a:t>6%</a:t>
                    </a:r>
                  </a:p>
                </c:rich>
              </c:tx>
              <c:showVal val="1"/>
            </c:dLbl>
            <c:numFmt formatCode="General\%" sourceLinked="0"/>
            <c:txPr>
              <a:bodyPr/>
              <a:lstStyle/>
              <a:p>
                <a:pPr algn="ctr">
                  <a:defRPr b="1"/>
                </a:pPr>
                <a:endParaRPr lang="en-US"/>
              </a:p>
            </c:txPr>
            <c:showVal val="1"/>
          </c:dLbls>
          <c:cat>
            <c:strRef>
              <c:f>Sheet1!$A$2</c:f>
              <c:strCache>
                <c:ptCount val="1"/>
                <c:pt idx="0">
                  <c:v>Most</c:v>
                </c:pt>
              </c:strCache>
            </c:strRef>
          </c:cat>
          <c:val>
            <c:numRef>
              <c:f>Sheet1!$E$2</c:f>
              <c:numCache>
                <c:formatCode>General</c:formatCode>
                <c:ptCount val="1"/>
                <c:pt idx="0">
                  <c:v>6</c:v>
                </c:pt>
              </c:numCache>
            </c:numRef>
          </c:val>
        </c:ser>
        <c:gapWidth val="66"/>
        <c:shape val="box"/>
        <c:axId val="111567616"/>
        <c:axId val="111569152"/>
        <c:axId val="0"/>
      </c:bar3DChart>
      <c:catAx>
        <c:axId val="111567616"/>
        <c:scaling>
          <c:orientation val="minMax"/>
        </c:scaling>
        <c:delete val="1"/>
        <c:axPos val="b"/>
        <c:numFmt formatCode="General" sourceLinked="1"/>
        <c:tickLblPos val="none"/>
        <c:crossAx val="111569152"/>
        <c:crosses val="autoZero"/>
        <c:auto val="1"/>
        <c:lblAlgn val="ctr"/>
        <c:lblOffset val="100"/>
      </c:catAx>
      <c:valAx>
        <c:axId val="111569152"/>
        <c:scaling>
          <c:orientation val="minMax"/>
        </c:scaling>
        <c:delete val="1"/>
        <c:axPos val="l"/>
        <c:numFmt formatCode="General" sourceLinked="1"/>
        <c:tickLblPos val="none"/>
        <c:crossAx val="111567616"/>
        <c:crosses val="autoZero"/>
        <c:crossBetween val="between"/>
      </c:valAx>
    </c:plotArea>
    <c:plotVisOnly val="1"/>
    <c:dispBlanksAs val="gap"/>
  </c:chart>
  <c:txPr>
    <a:bodyPr/>
    <a:lstStyle/>
    <a:p>
      <a:pPr algn="ctr">
        <a:defRPr lang="en-US" sz="1000" b="0" i="0" u="none" strike="noStrike" kern="1200" baseline="0">
          <a:solidFill>
            <a:srgbClr val="000000"/>
          </a:solidFill>
          <a:latin typeface="+mn-lt"/>
          <a:ea typeface="+mn-ea"/>
          <a:cs typeface="+mn-cs"/>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pieChart>
        <c:varyColors val="1"/>
        <c:ser>
          <c:idx val="0"/>
          <c:order val="0"/>
          <c:tx>
            <c:strRef>
              <c:f>Sheet1!$B$1</c:f>
              <c:strCache>
                <c:ptCount val="1"/>
                <c:pt idx="0">
                  <c:v>Sales</c:v>
                </c:pt>
              </c:strCache>
            </c:strRef>
          </c:tx>
          <c:spPr>
            <a:solidFill>
              <a:srgbClr val="FF0000"/>
            </a:solidFill>
          </c:spPr>
          <c:dPt>
            <c:idx val="0"/>
            <c:spPr>
              <a:solidFill>
                <a:srgbClr val="002060"/>
              </a:solidFill>
            </c:spPr>
          </c:dPt>
          <c:dLbls>
            <c:dLbl>
              <c:idx val="0"/>
              <c:layout/>
              <c:tx>
                <c:rich>
                  <a:bodyPr/>
                  <a:lstStyle/>
                  <a:p>
                    <a:r>
                      <a:rPr lang="en-US" dirty="0" smtClean="0"/>
                      <a:t>24%</a:t>
                    </a:r>
                    <a:endParaRPr lang="en-US" dirty="0"/>
                  </a:p>
                </c:rich>
              </c:tx>
              <c:dLblPos val="ctr"/>
              <c:showVal val="1"/>
              <c:showCatName val="1"/>
            </c:dLbl>
            <c:dLbl>
              <c:idx val="1"/>
              <c:layout/>
              <c:tx>
                <c:rich>
                  <a:bodyPr/>
                  <a:lstStyle/>
                  <a:p>
                    <a:r>
                      <a:rPr lang="en-US" dirty="0" smtClean="0"/>
                      <a:t>76%</a:t>
                    </a:r>
                    <a:endParaRPr lang="en-US" dirty="0"/>
                  </a:p>
                </c:rich>
              </c:tx>
              <c:dLblPos val="ctr"/>
              <c:showVal val="1"/>
              <c:showCatName val="1"/>
            </c:dLbl>
            <c:txPr>
              <a:bodyPr/>
              <a:lstStyle/>
              <a:p>
                <a:pPr>
                  <a:defRPr sz="1200" b="1">
                    <a:solidFill>
                      <a:schemeClr val="bg1"/>
                    </a:solidFill>
                  </a:defRPr>
                </a:pPr>
                <a:endParaRPr lang="en-US"/>
              </a:p>
            </c:txPr>
            <c:dLblPos val="ctr"/>
            <c:showVal val="1"/>
            <c:showCatName val="1"/>
            <c:showLeaderLines val="1"/>
          </c:dLbls>
          <c:cat>
            <c:strRef>
              <c:f>Sheet1!$A$2:$A$3</c:f>
              <c:strCache>
                <c:ptCount val="2"/>
                <c:pt idx="0">
                  <c:v>No</c:v>
                </c:pt>
                <c:pt idx="1">
                  <c:v>Yes</c:v>
                </c:pt>
              </c:strCache>
            </c:strRef>
          </c:cat>
          <c:val>
            <c:numRef>
              <c:f>Sheet1!$B$2:$B$3</c:f>
              <c:numCache>
                <c:formatCode>General</c:formatCode>
                <c:ptCount val="2"/>
                <c:pt idx="0">
                  <c:v>24</c:v>
                </c:pt>
                <c:pt idx="1">
                  <c:v>76</c:v>
                </c:pt>
              </c:numCache>
            </c:numRef>
          </c:val>
        </c:ser>
        <c:firstSliceAng val="45"/>
      </c:pieChart>
    </c:plotArea>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5"/>
  <c:chart>
    <c:autoTitleDeleted val="1"/>
    <c:plotArea>
      <c:layout>
        <c:manualLayout>
          <c:layoutTarget val="inner"/>
          <c:xMode val="edge"/>
          <c:yMode val="edge"/>
          <c:x val="0.14184588158350644"/>
          <c:y val="6.0448430691694782E-2"/>
          <c:w val="0.49653490625100088"/>
          <c:h val="0.82526344318728839"/>
        </c:manualLayout>
      </c:layout>
      <c:barChart>
        <c:barDir val="bar"/>
        <c:grouping val="clustered"/>
        <c:ser>
          <c:idx val="0"/>
          <c:order val="0"/>
          <c:tx>
            <c:strRef>
              <c:f>Sheet1!$B$1</c:f>
              <c:strCache>
                <c:ptCount val="1"/>
                <c:pt idx="0">
                  <c:v>Strongly Agree</c:v>
                </c:pt>
              </c:strCache>
            </c:strRef>
          </c:tx>
          <c:spPr>
            <a:solidFill>
              <a:srgbClr val="002060"/>
            </a:solidFill>
            <a:ln cmpd="sng"/>
          </c:spPr>
          <c:dLbls>
            <c:numFmt formatCode="General\%" sourceLinked="0"/>
            <c:txPr>
              <a:bodyPr/>
              <a:lstStyle/>
              <a:p>
                <a:pPr>
                  <a:defRPr sz="1400" b="1">
                    <a:solidFill>
                      <a:schemeClr val="tx1"/>
                    </a:solidFill>
                    <a:latin typeface="Arial" pitchFamily="34" charset="0"/>
                    <a:cs typeface="Arial" pitchFamily="34" charset="0"/>
                  </a:defRPr>
                </a:pPr>
                <a:endParaRPr lang="en-US"/>
              </a:p>
            </c:txPr>
            <c:showVal val="1"/>
          </c:dLbls>
          <c:cat>
            <c:strRef>
              <c:f>Sheet1!$A$2:$A$9</c:f>
              <c:strCache>
                <c:ptCount val="7"/>
                <c:pt idx="0">
                  <c:v>I didn't have time to go / had to leave. </c:v>
                </c:pt>
                <c:pt idx="1">
                  <c:v>I was just there to run; I typically do not stay around after a race.</c:v>
                </c:pt>
                <c:pt idx="2">
                  <c:v>It was not convenient for me.</c:v>
                </c:pt>
                <c:pt idx="3">
                  <c:v>vvv</c:v>
                </c:pt>
                <c:pt idx="4">
                  <c:v>vvv</c:v>
                </c:pt>
                <c:pt idx="5">
                  <c:v>It didn't look interesting.</c:v>
                </c:pt>
                <c:pt idx="6">
                  <c:v>The weather not great.</c:v>
                </c:pt>
              </c:strCache>
            </c:strRef>
          </c:cat>
          <c:val>
            <c:numRef>
              <c:f>Sheet1!$B$2:$B$9</c:f>
              <c:numCache>
                <c:formatCode>0</c:formatCode>
                <c:ptCount val="8"/>
                <c:pt idx="0">
                  <c:v>28</c:v>
                </c:pt>
                <c:pt idx="1">
                  <c:v>7</c:v>
                </c:pt>
                <c:pt idx="2">
                  <c:v>6</c:v>
                </c:pt>
                <c:pt idx="3">
                  <c:v>6</c:v>
                </c:pt>
                <c:pt idx="4">
                  <c:v>6</c:v>
                </c:pt>
                <c:pt idx="5">
                  <c:v>5</c:v>
                </c:pt>
                <c:pt idx="6">
                  <c:v>5</c:v>
                </c:pt>
                <c:pt idx="7">
                  <c:v>4</c:v>
                </c:pt>
              </c:numCache>
            </c:numRef>
          </c:val>
        </c:ser>
        <c:gapWidth val="47"/>
        <c:axId val="97467008"/>
        <c:axId val="97468800"/>
      </c:barChart>
      <c:catAx>
        <c:axId val="97467008"/>
        <c:scaling>
          <c:orientation val="maxMin"/>
        </c:scaling>
        <c:axPos val="l"/>
        <c:numFmt formatCode="General" sourceLinked="1"/>
        <c:majorTickMark val="none"/>
        <c:tickLblPos val="none"/>
        <c:crossAx val="97468800"/>
        <c:crosses val="autoZero"/>
        <c:auto val="1"/>
        <c:lblAlgn val="ctr"/>
        <c:lblOffset val="100"/>
      </c:catAx>
      <c:valAx>
        <c:axId val="97468800"/>
        <c:scaling>
          <c:orientation val="minMax"/>
          <c:max val="100"/>
          <c:min val="0"/>
        </c:scaling>
        <c:delete val="1"/>
        <c:axPos val="t"/>
        <c:numFmt formatCode="0" sourceLinked="1"/>
        <c:tickLblPos val="none"/>
        <c:crossAx val="97467008"/>
        <c:crosses val="autoZero"/>
        <c:crossBetween val="between"/>
      </c:valAx>
    </c:plotArea>
    <c:plotVisOnly val="1"/>
    <c:dispBlanksAs val="gap"/>
  </c:chart>
  <c:txPr>
    <a:bodyPr/>
    <a:lstStyle/>
    <a:p>
      <a:pPr>
        <a:defRPr sz="20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olidFill>
              <a:srgbClr val="FF0000"/>
            </a:solidFill>
          </c:spPr>
          <c:dPt>
            <c:idx val="0"/>
            <c:spPr>
              <a:solidFill>
                <a:srgbClr val="002060"/>
              </a:solidFill>
            </c:spPr>
          </c:dPt>
          <c:dLbls>
            <c:dLbl>
              <c:idx val="0"/>
              <c:layout>
                <c:manualLayout>
                  <c:x val="-0.53808314377534661"/>
                  <c:y val="-0.1179170293266071"/>
                </c:manualLayout>
              </c:layout>
              <c:tx>
                <c:rich>
                  <a:bodyPr/>
                  <a:lstStyle/>
                  <a:p>
                    <a:r>
                      <a:rPr lang="en-US" sz="1600" dirty="0" smtClean="0"/>
                      <a:t>Weekly +</a:t>
                    </a:r>
                  </a:p>
                  <a:p>
                    <a:r>
                      <a:rPr lang="en-US" sz="1600" dirty="0" smtClean="0"/>
                      <a:t> </a:t>
                    </a:r>
                  </a:p>
                  <a:p>
                    <a:r>
                      <a:rPr lang="en-US" dirty="0" smtClean="0"/>
                      <a:t>34%</a:t>
                    </a:r>
                    <a:endParaRPr lang="en-US" dirty="0"/>
                  </a:p>
                </c:rich>
              </c:tx>
              <c:showVal val="1"/>
            </c:dLbl>
            <c:dLbl>
              <c:idx val="1"/>
              <c:layout>
                <c:manualLayout>
                  <c:x val="0.50156473380998956"/>
                  <c:y val="9.5647026040464267E-2"/>
                </c:manualLayout>
              </c:layout>
              <c:tx>
                <c:rich>
                  <a:bodyPr/>
                  <a:lstStyle/>
                  <a:p>
                    <a:r>
                      <a:rPr lang="en-US" sz="1600" dirty="0" smtClean="0"/>
                      <a:t>Less Often</a:t>
                    </a:r>
                  </a:p>
                  <a:p>
                    <a:endParaRPr lang="en-US" sz="1600" dirty="0" smtClean="0"/>
                  </a:p>
                  <a:p>
                    <a:r>
                      <a:rPr lang="en-US" dirty="0" smtClean="0"/>
                      <a:t>66%</a:t>
                    </a:r>
                    <a:endParaRPr lang="en-US" dirty="0"/>
                  </a:p>
                </c:rich>
              </c:tx>
              <c:showVal val="1"/>
            </c:dLbl>
            <c:numFmt formatCode="General\%" sourceLinked="0"/>
            <c:txPr>
              <a:bodyPr/>
              <a:lstStyle/>
              <a:p>
                <a:pPr>
                  <a:defRPr b="1">
                    <a:solidFill>
                      <a:schemeClr val="bg1"/>
                    </a:solidFill>
                  </a:defRPr>
                </a:pPr>
                <a:endParaRPr lang="en-US"/>
              </a:p>
            </c:txPr>
            <c:showVal val="1"/>
            <c:showLeaderLines val="1"/>
          </c:dLbls>
          <c:cat>
            <c:strRef>
              <c:f>Sheet1!$A$2:$A$3</c:f>
              <c:strCache>
                <c:ptCount val="2"/>
                <c:pt idx="0">
                  <c:v>No</c:v>
                </c:pt>
                <c:pt idx="1">
                  <c:v>Yes</c:v>
                </c:pt>
              </c:strCache>
            </c:strRef>
          </c:cat>
          <c:val>
            <c:numRef>
              <c:f>Sheet1!$B$2:$B$3</c:f>
              <c:numCache>
                <c:formatCode>General</c:formatCode>
                <c:ptCount val="2"/>
                <c:pt idx="0">
                  <c:v>56</c:v>
                </c:pt>
                <c:pt idx="1">
                  <c:v>44</c:v>
                </c:pt>
              </c:numCache>
            </c:numRef>
          </c:val>
        </c:ser>
        <c:firstSliceAng val="0"/>
      </c:pieChart>
    </c:plotArea>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5"/>
  <c:chart>
    <c:autoTitleDeleted val="1"/>
    <c:plotArea>
      <c:layout>
        <c:manualLayout>
          <c:layoutTarget val="inner"/>
          <c:xMode val="edge"/>
          <c:yMode val="edge"/>
          <c:x val="0.14184588158350644"/>
          <c:y val="6.0448430691694782E-2"/>
          <c:w val="0.49653490625100088"/>
          <c:h val="0.80471383468032265"/>
        </c:manualLayout>
      </c:layout>
      <c:barChart>
        <c:barDir val="bar"/>
        <c:grouping val="stacked"/>
        <c:ser>
          <c:idx val="0"/>
          <c:order val="0"/>
          <c:tx>
            <c:strRef>
              <c:f>Sheet1!$B$1</c:f>
              <c:strCache>
                <c:ptCount val="1"/>
                <c:pt idx="0">
                  <c:v>% Top Three </c:v>
                </c:pt>
              </c:strCache>
            </c:strRef>
          </c:tx>
          <c:spPr>
            <a:solidFill>
              <a:srgbClr val="002060"/>
            </a:solidFill>
            <a:ln cmpd="sng"/>
          </c:spPr>
          <c:dLbls>
            <c:dLbl>
              <c:idx val="7"/>
              <c:layout>
                <c:manualLayout>
                  <c:x val="4.5187769414284694E-3"/>
                  <c:y val="0"/>
                </c:manualLayout>
              </c:layout>
              <c:showVal val="1"/>
            </c:dLbl>
            <c:dLbl>
              <c:idx val="9"/>
              <c:layout>
                <c:manualLayout>
                  <c:x val="2.1460870158862836E-2"/>
                  <c:y val="9.4424494437726539E-17"/>
                </c:manualLayout>
              </c:layout>
              <c:showVal val="1"/>
            </c:dLbl>
            <c:numFmt formatCode="General\%" sourceLinked="0"/>
            <c:txPr>
              <a:bodyPr/>
              <a:lstStyle/>
              <a:p>
                <a:pPr>
                  <a:defRPr sz="1400" b="1">
                    <a:solidFill>
                      <a:schemeClr val="bg1"/>
                    </a:solidFill>
                    <a:latin typeface="Arial" pitchFamily="34" charset="0"/>
                    <a:cs typeface="Arial" pitchFamily="34" charset="0"/>
                  </a:defRPr>
                </a:pPr>
                <a:endParaRPr lang="en-US"/>
              </a:p>
            </c:txPr>
            <c:showVal val="1"/>
          </c:dLbls>
          <c:cat>
            <c:strRef>
              <c:f>Sheet1!$A$2:$A$13</c:f>
              <c:strCache>
                <c:ptCount val="12"/>
                <c:pt idx="0">
                  <c:v>To borrow fiction books (non best-sellers)</c:v>
                </c:pt>
                <c:pt idx="1">
                  <c:v>To borrow DVDs</c:v>
                </c:pt>
                <c:pt idx="2">
                  <c:v>To borrow nonfiction books</c:v>
                </c:pt>
                <c:pt idx="3">
                  <c:v>To borrow best sellers</c:v>
                </c:pt>
                <c:pt idx="4">
                  <c:v>To attend meetings/programs</c:v>
                </c:pt>
                <c:pt idx="5">
                  <c:v>To borrow books on CD</c:v>
                </c:pt>
                <c:pt idx="6">
                  <c:v>To use the children's area</c:v>
                </c:pt>
                <c:pt idx="7">
                  <c:v>To get information/research</c:v>
                </c:pt>
                <c:pt idx="8">
                  <c:v>To use the internet/wi-fi</c:v>
                </c:pt>
                <c:pt idx="9">
                  <c:v>To use reference materials</c:v>
                </c:pt>
                <c:pt idx="10">
                  <c:v>To attend children's programs</c:v>
                </c:pt>
                <c:pt idx="11">
                  <c:v>To find a quiet place to work</c:v>
                </c:pt>
              </c:strCache>
            </c:strRef>
          </c:cat>
          <c:val>
            <c:numRef>
              <c:f>Sheet1!$B$2:$B$13</c:f>
              <c:numCache>
                <c:formatCode>General</c:formatCode>
                <c:ptCount val="12"/>
                <c:pt idx="0">
                  <c:v>50</c:v>
                </c:pt>
                <c:pt idx="1">
                  <c:v>30</c:v>
                </c:pt>
                <c:pt idx="2">
                  <c:v>36</c:v>
                </c:pt>
                <c:pt idx="3">
                  <c:v>27</c:v>
                </c:pt>
                <c:pt idx="4">
                  <c:v>19</c:v>
                </c:pt>
                <c:pt idx="5">
                  <c:v>20</c:v>
                </c:pt>
                <c:pt idx="6">
                  <c:v>22</c:v>
                </c:pt>
                <c:pt idx="7">
                  <c:v>8</c:v>
                </c:pt>
                <c:pt idx="8">
                  <c:v>9</c:v>
                </c:pt>
                <c:pt idx="9">
                  <c:v>5</c:v>
                </c:pt>
                <c:pt idx="10">
                  <c:v>11</c:v>
                </c:pt>
                <c:pt idx="11">
                  <c:v>8</c:v>
                </c:pt>
              </c:numCache>
            </c:numRef>
          </c:val>
        </c:ser>
        <c:ser>
          <c:idx val="1"/>
          <c:order val="1"/>
          <c:tx>
            <c:strRef>
              <c:f>Sheet1!$C$1</c:f>
              <c:strCache>
                <c:ptCount val="1"/>
                <c:pt idx="0">
                  <c:v>% Visit at All</c:v>
                </c:pt>
              </c:strCache>
            </c:strRef>
          </c:tx>
          <c:spPr>
            <a:solidFill>
              <a:srgbClr val="FF0000"/>
            </a:solidFill>
          </c:spPr>
          <c:dLbls>
            <c:dLbl>
              <c:idx val="0"/>
              <c:layout>
                <c:manualLayout>
                  <c:x val="-6.2236523460702187E-2"/>
                  <c:y val="-5.1504864675023555E-3"/>
                </c:manualLayout>
              </c:layout>
              <c:showVal val="1"/>
            </c:dLbl>
            <c:dLbl>
              <c:idx val="7"/>
              <c:layout>
                <c:manualLayout>
                  <c:x val="2.0334318331824211E-2"/>
                  <c:y val="2.0277505768126329E-7"/>
                </c:manualLayout>
              </c:layout>
              <c:showVal val="1"/>
            </c:dLbl>
            <c:numFmt formatCode="General\%" sourceLinked="0"/>
            <c:txPr>
              <a:bodyPr/>
              <a:lstStyle/>
              <a:p>
                <a:pPr>
                  <a:defRPr sz="1400" b="1">
                    <a:latin typeface="Arial" pitchFamily="34" charset="0"/>
                    <a:cs typeface="Arial" pitchFamily="34" charset="0"/>
                  </a:defRPr>
                </a:pPr>
                <a:endParaRPr lang="en-US"/>
              </a:p>
            </c:txPr>
            <c:showVal val="1"/>
          </c:dLbls>
          <c:cat>
            <c:strRef>
              <c:f>Sheet1!$A$2:$A$13</c:f>
              <c:strCache>
                <c:ptCount val="12"/>
                <c:pt idx="0">
                  <c:v>To borrow fiction books (non best-sellers)</c:v>
                </c:pt>
                <c:pt idx="1">
                  <c:v>To borrow DVDs</c:v>
                </c:pt>
                <c:pt idx="2">
                  <c:v>To borrow nonfiction books</c:v>
                </c:pt>
                <c:pt idx="3">
                  <c:v>To borrow best sellers</c:v>
                </c:pt>
                <c:pt idx="4">
                  <c:v>To attend meetings/programs</c:v>
                </c:pt>
                <c:pt idx="5">
                  <c:v>To borrow books on CD</c:v>
                </c:pt>
                <c:pt idx="6">
                  <c:v>To use the children's area</c:v>
                </c:pt>
                <c:pt idx="7">
                  <c:v>To get information/research</c:v>
                </c:pt>
                <c:pt idx="8">
                  <c:v>To use the internet/wi-fi</c:v>
                </c:pt>
                <c:pt idx="9">
                  <c:v>To use reference materials</c:v>
                </c:pt>
                <c:pt idx="10">
                  <c:v>To attend children's programs</c:v>
                </c:pt>
                <c:pt idx="11">
                  <c:v>To find a quiet place to work</c:v>
                </c:pt>
              </c:strCache>
            </c:strRef>
          </c:cat>
          <c:val>
            <c:numRef>
              <c:f>Sheet1!$C$2:$C$13</c:f>
              <c:numCache>
                <c:formatCode>General</c:formatCode>
                <c:ptCount val="12"/>
                <c:pt idx="0">
                  <c:v>72</c:v>
                </c:pt>
                <c:pt idx="1">
                  <c:v>62</c:v>
                </c:pt>
                <c:pt idx="2">
                  <c:v>61</c:v>
                </c:pt>
                <c:pt idx="3">
                  <c:v>55</c:v>
                </c:pt>
                <c:pt idx="4">
                  <c:v>48</c:v>
                </c:pt>
                <c:pt idx="5">
                  <c:v>43</c:v>
                </c:pt>
                <c:pt idx="6">
                  <c:v>36</c:v>
                </c:pt>
                <c:pt idx="7">
                  <c:v>35</c:v>
                </c:pt>
                <c:pt idx="8">
                  <c:v>33</c:v>
                </c:pt>
                <c:pt idx="9">
                  <c:v>32</c:v>
                </c:pt>
                <c:pt idx="10">
                  <c:v>30</c:v>
                </c:pt>
                <c:pt idx="11">
                  <c:v>29</c:v>
                </c:pt>
              </c:numCache>
            </c:numRef>
          </c:val>
        </c:ser>
        <c:gapWidth val="47"/>
        <c:overlap val="100"/>
        <c:axId val="97591680"/>
        <c:axId val="97593216"/>
      </c:barChart>
      <c:catAx>
        <c:axId val="97591680"/>
        <c:scaling>
          <c:orientation val="maxMin"/>
        </c:scaling>
        <c:axPos val="l"/>
        <c:numFmt formatCode="General" sourceLinked="1"/>
        <c:majorTickMark val="none"/>
        <c:tickLblPos val="none"/>
        <c:crossAx val="97593216"/>
        <c:crosses val="autoZero"/>
        <c:auto val="1"/>
        <c:lblAlgn val="ctr"/>
        <c:lblOffset val="100"/>
      </c:catAx>
      <c:valAx>
        <c:axId val="97593216"/>
        <c:scaling>
          <c:orientation val="minMax"/>
          <c:max val="100"/>
          <c:min val="0"/>
        </c:scaling>
        <c:delete val="1"/>
        <c:axPos val="t"/>
        <c:numFmt formatCode="General" sourceLinked="1"/>
        <c:tickLblPos val="none"/>
        <c:crossAx val="97591680"/>
        <c:crosses val="autoZero"/>
        <c:crossBetween val="between"/>
      </c:valAx>
    </c:plotArea>
    <c:legend>
      <c:legendPos val="b"/>
      <c:layout>
        <c:manualLayout>
          <c:xMode val="edge"/>
          <c:yMode val="edge"/>
          <c:x val="0.13749570805143396"/>
          <c:y val="0.86445582373008956"/>
          <c:w val="0.37155487704737927"/>
          <c:h val="4.8307661157350225E-2"/>
        </c:manualLayout>
      </c:layout>
      <c:txPr>
        <a:bodyPr/>
        <a:lstStyle/>
        <a:p>
          <a:pPr>
            <a:defRPr sz="1100"/>
          </a:pPr>
          <a:endParaRPr lang="en-US"/>
        </a:p>
      </c:txPr>
    </c:legend>
    <c:plotVisOnly val="1"/>
    <c:dispBlanksAs val="gap"/>
  </c:chart>
  <c:txPr>
    <a:bodyPr/>
    <a:lstStyle/>
    <a:p>
      <a:pPr>
        <a:defRPr sz="20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5"/>
  <c:chart>
    <c:autoTitleDeleted val="1"/>
    <c:plotArea>
      <c:layout>
        <c:manualLayout>
          <c:layoutTarget val="inner"/>
          <c:xMode val="edge"/>
          <c:yMode val="edge"/>
          <c:x val="0.14184588158350644"/>
          <c:y val="6.0448430691694782E-2"/>
          <c:w val="0.64032274444987336"/>
          <c:h val="0.80471383468032265"/>
        </c:manualLayout>
      </c:layout>
      <c:barChart>
        <c:barDir val="bar"/>
        <c:grouping val="stacked"/>
        <c:ser>
          <c:idx val="0"/>
          <c:order val="0"/>
          <c:tx>
            <c:strRef>
              <c:f>Sheet1!$B$1</c:f>
              <c:strCache>
                <c:ptCount val="1"/>
                <c:pt idx="0">
                  <c:v>% Top Three </c:v>
                </c:pt>
              </c:strCache>
            </c:strRef>
          </c:tx>
          <c:spPr>
            <a:solidFill>
              <a:srgbClr val="002060"/>
            </a:solidFill>
            <a:ln cmpd="sng"/>
          </c:spPr>
          <c:dLbls>
            <c:dLbl>
              <c:idx val="0"/>
              <c:layout>
                <c:manualLayout>
                  <c:x val="2.1460870158862836E-2"/>
                  <c:y val="-7.7257297012535472E-3"/>
                </c:manualLayout>
              </c:layout>
              <c:showVal val="1"/>
            </c:dLbl>
            <c:dLbl>
              <c:idx val="1"/>
              <c:layout>
                <c:manualLayout>
                  <c:x val="1.0730435079431421E-2"/>
                  <c:y val="0"/>
                </c:manualLayout>
              </c:layout>
              <c:showVal val="1"/>
            </c:dLbl>
            <c:dLbl>
              <c:idx val="3"/>
              <c:layout>
                <c:manualLayout>
                  <c:x val="2.360695717474914E-2"/>
                  <c:y val="0"/>
                </c:manualLayout>
              </c:layout>
              <c:showVal val="1"/>
            </c:dLbl>
            <c:dLbl>
              <c:idx val="4"/>
              <c:layout>
                <c:manualLayout>
                  <c:x val="2.5753044190635389E-2"/>
                  <c:y val="0"/>
                </c:manualLayout>
              </c:layout>
              <c:showVal val="1"/>
            </c:dLbl>
            <c:dLbl>
              <c:idx val="5"/>
              <c:layout>
                <c:manualLayout>
                  <c:x val="3.0045218222408011E-2"/>
                  <c:y val="4.0555011555136823E-7"/>
                </c:manualLayout>
              </c:layout>
              <c:showVal val="1"/>
            </c:dLbl>
            <c:dLbl>
              <c:idx val="6"/>
              <c:layout>
                <c:manualLayout>
                  <c:x val="2.360695717474914E-2"/>
                  <c:y val="0"/>
                </c:manualLayout>
              </c:layout>
              <c:showVal val="1"/>
            </c:dLbl>
            <c:dLbl>
              <c:idx val="7"/>
              <c:layout>
                <c:manualLayout>
                  <c:x val="3.0271824733297981E-2"/>
                  <c:y val="2.0277505777568412E-7"/>
                </c:manualLayout>
              </c:layout>
              <c:showVal val="1"/>
            </c:dLbl>
            <c:dLbl>
              <c:idx val="8"/>
              <c:layout>
                <c:manualLayout>
                  <c:x val="1.9314783142976542E-2"/>
                  <c:y val="2.0277505777568412E-7"/>
                </c:manualLayout>
              </c:layout>
              <c:showVal val="1"/>
            </c:dLbl>
            <c:dLbl>
              <c:idx val="9"/>
              <c:layout>
                <c:manualLayout>
                  <c:x val="1.7168527143860683E-2"/>
                  <c:y val="4.0555011555136823E-7"/>
                </c:manualLayout>
              </c:layout>
              <c:showVal val="1"/>
            </c:dLbl>
            <c:dLbl>
              <c:idx val="10"/>
              <c:layout>
                <c:manualLayout>
                  <c:x val="1.9314614159746946E-2"/>
                  <c:y val="1.0138752887839922E-6"/>
                </c:manualLayout>
              </c:layout>
              <c:showVal val="1"/>
            </c:dLbl>
            <c:dLbl>
              <c:idx val="11"/>
              <c:layout>
                <c:manualLayout>
                  <c:x val="1.9314614159746946E-2"/>
                  <c:y val="-2.5738238083467535E-3"/>
                </c:manualLayout>
              </c:layout>
              <c:showVal val="1"/>
            </c:dLbl>
            <c:dLbl>
              <c:idx val="12"/>
              <c:layout>
                <c:manualLayout>
                  <c:x val="1.2876522095317717E-2"/>
                  <c:y val="-9.4424494437726539E-17"/>
                </c:manualLayout>
              </c:layout>
              <c:showVal val="1"/>
            </c:dLbl>
            <c:numFmt formatCode="General\%" sourceLinked="0"/>
            <c:txPr>
              <a:bodyPr/>
              <a:lstStyle/>
              <a:p>
                <a:pPr>
                  <a:defRPr sz="1400" b="1">
                    <a:solidFill>
                      <a:schemeClr val="bg1"/>
                    </a:solidFill>
                    <a:latin typeface="Arial" pitchFamily="34" charset="0"/>
                    <a:cs typeface="Arial" pitchFamily="34" charset="0"/>
                  </a:defRPr>
                </a:pPr>
                <a:endParaRPr lang="en-US"/>
              </a:p>
            </c:txPr>
            <c:showVal val="1"/>
          </c:dLbls>
          <c:cat>
            <c:strRef>
              <c:f>Sheet1!$A$2:$A$14</c:f>
              <c:strCache>
                <c:ptCount val="13"/>
                <c:pt idx="0">
                  <c:v>To read/borrow magazines</c:v>
                </c:pt>
                <c:pt idx="1">
                  <c:v>To use the copy machine</c:v>
                </c:pt>
                <c:pt idx="2">
                  <c:v>To use the young adult area</c:v>
                </c:pt>
                <c:pt idx="3">
                  <c:v>To get information for a school project</c:v>
                </c:pt>
                <c:pt idx="4">
                  <c:v>To meet friends/business associates</c:v>
                </c:pt>
                <c:pt idx="5">
                  <c:v>To read newspapers</c:v>
                </c:pt>
                <c:pt idx="6">
                  <c:v>To borrow museum passes</c:v>
                </c:pt>
                <c:pt idx="7">
                  <c:v>To get income tax forms</c:v>
                </c:pt>
                <c:pt idx="8">
                  <c:v>To use word processing computers</c:v>
                </c:pt>
                <c:pt idx="9">
                  <c:v>To attend teen programs</c:v>
                </c:pt>
                <c:pt idx="10">
                  <c:v>To use business resources</c:v>
                </c:pt>
                <c:pt idx="11">
                  <c:v>To do job searches/databases</c:v>
                </c:pt>
                <c:pt idx="12">
                  <c:v>To use the public fax</c:v>
                </c:pt>
              </c:strCache>
            </c:strRef>
          </c:cat>
          <c:val>
            <c:numRef>
              <c:f>Sheet1!$B$2:$B$14</c:f>
              <c:numCache>
                <c:formatCode>General</c:formatCode>
                <c:ptCount val="13"/>
                <c:pt idx="0">
                  <c:v>5</c:v>
                </c:pt>
                <c:pt idx="1">
                  <c:v>3</c:v>
                </c:pt>
                <c:pt idx="2">
                  <c:v>8</c:v>
                </c:pt>
                <c:pt idx="3">
                  <c:v>4</c:v>
                </c:pt>
                <c:pt idx="4">
                  <c:v>3</c:v>
                </c:pt>
                <c:pt idx="5">
                  <c:v>2</c:v>
                </c:pt>
                <c:pt idx="6">
                  <c:v>4</c:v>
                </c:pt>
                <c:pt idx="7">
                  <c:v>2</c:v>
                </c:pt>
                <c:pt idx="8">
                  <c:v>0</c:v>
                </c:pt>
                <c:pt idx="9">
                  <c:v>0</c:v>
                </c:pt>
                <c:pt idx="10">
                  <c:v>0</c:v>
                </c:pt>
                <c:pt idx="11">
                  <c:v>0</c:v>
                </c:pt>
                <c:pt idx="12">
                  <c:v>1</c:v>
                </c:pt>
              </c:numCache>
            </c:numRef>
          </c:val>
        </c:ser>
        <c:ser>
          <c:idx val="1"/>
          <c:order val="1"/>
          <c:tx>
            <c:strRef>
              <c:f>Sheet1!$C$1</c:f>
              <c:strCache>
                <c:ptCount val="1"/>
                <c:pt idx="0">
                  <c:v>% Visit at All</c:v>
                </c:pt>
              </c:strCache>
            </c:strRef>
          </c:tx>
          <c:spPr>
            <a:solidFill>
              <a:srgbClr val="FF0000"/>
            </a:solidFill>
          </c:spPr>
          <c:dLbls>
            <c:dLbl>
              <c:idx val="1"/>
              <c:layout>
                <c:manualLayout>
                  <c:x val="2.1460870158862836E-2"/>
                  <c:y val="0"/>
                </c:manualLayout>
              </c:layout>
              <c:showVal val="1"/>
            </c:dLbl>
            <c:dLbl>
              <c:idx val="3"/>
              <c:layout>
                <c:manualLayout>
                  <c:x val="2.5753044190635389E-2"/>
                  <c:y val="0"/>
                </c:manualLayout>
              </c:layout>
              <c:showVal val="1"/>
            </c:dLbl>
            <c:dLbl>
              <c:idx val="4"/>
              <c:layout>
                <c:manualLayout>
                  <c:x val="8.1551306603678764E-2"/>
                  <c:y val="2.0277505777568412E-7"/>
                </c:manualLayout>
              </c:layout>
              <c:showVal val="1"/>
            </c:dLbl>
            <c:dLbl>
              <c:idx val="5"/>
              <c:layout>
                <c:manualLayout>
                  <c:x val="8.3697393619565186E-2"/>
                  <c:y val="2.5760543339822797E-3"/>
                </c:manualLayout>
              </c:layout>
              <c:showVal val="1"/>
            </c:dLbl>
            <c:dLbl>
              <c:idx val="6"/>
              <c:layout>
                <c:manualLayout>
                  <c:x val="7.9405219587792453E-2"/>
                  <c:y val="-5.1502836924445924E-3"/>
                </c:manualLayout>
              </c:layout>
              <c:showVal val="1"/>
            </c:dLbl>
            <c:dLbl>
              <c:idx val="7"/>
              <c:layout>
                <c:manualLayout>
                  <c:x val="5.6817738237204124E-2"/>
                  <c:y val="4.0555011555136823E-7"/>
                </c:manualLayout>
              </c:layout>
              <c:showVal val="1"/>
            </c:dLbl>
            <c:dLbl>
              <c:idx val="8"/>
              <c:layout>
                <c:manualLayout>
                  <c:x val="6.6528697492474753E-2"/>
                  <c:y val="-2.5744321335200758E-3"/>
                </c:manualLayout>
              </c:layout>
              <c:showVal val="1"/>
            </c:dLbl>
            <c:dLbl>
              <c:idx val="9"/>
              <c:layout>
                <c:manualLayout>
                  <c:x val="4.9360001365384494E-2"/>
                  <c:y val="0"/>
                </c:manualLayout>
              </c:layout>
              <c:showVal val="1"/>
            </c:dLbl>
            <c:dLbl>
              <c:idx val="10"/>
              <c:layout>
                <c:manualLayout>
                  <c:x val="5.1506088381270777E-2"/>
                  <c:y val="9.4424494437726539E-17"/>
                </c:manualLayout>
              </c:layout>
              <c:showVal val="1"/>
            </c:dLbl>
            <c:dLbl>
              <c:idx val="11"/>
              <c:layout>
                <c:manualLayout>
                  <c:x val="5.1506088381270777E-2"/>
                  <c:y val="-2.5752432337511778E-3"/>
                </c:manualLayout>
              </c:layout>
              <c:showVal val="1"/>
            </c:dLbl>
            <c:dLbl>
              <c:idx val="12"/>
              <c:layout>
                <c:manualLayout>
                  <c:x val="4.9360001365384494E-2"/>
                  <c:y val="-9.4424494437726539E-17"/>
                </c:manualLayout>
              </c:layout>
              <c:showVal val="1"/>
            </c:dLbl>
            <c:numFmt formatCode="General\%" sourceLinked="0"/>
            <c:txPr>
              <a:bodyPr/>
              <a:lstStyle/>
              <a:p>
                <a:pPr>
                  <a:defRPr sz="1400" b="1">
                    <a:latin typeface="Arial" pitchFamily="34" charset="0"/>
                    <a:cs typeface="Arial" pitchFamily="34" charset="0"/>
                  </a:defRPr>
                </a:pPr>
                <a:endParaRPr lang="en-US"/>
              </a:p>
            </c:txPr>
            <c:showVal val="1"/>
          </c:dLbls>
          <c:cat>
            <c:strRef>
              <c:f>Sheet1!$A$2:$A$14</c:f>
              <c:strCache>
                <c:ptCount val="13"/>
                <c:pt idx="0">
                  <c:v>To read/borrow magazines</c:v>
                </c:pt>
                <c:pt idx="1">
                  <c:v>To use the copy machine</c:v>
                </c:pt>
                <c:pt idx="2">
                  <c:v>To use the young adult area</c:v>
                </c:pt>
                <c:pt idx="3">
                  <c:v>To get information for a school project</c:v>
                </c:pt>
                <c:pt idx="4">
                  <c:v>To meet friends/business associates</c:v>
                </c:pt>
                <c:pt idx="5">
                  <c:v>To read newspapers</c:v>
                </c:pt>
                <c:pt idx="6">
                  <c:v>To borrow museum passes</c:v>
                </c:pt>
                <c:pt idx="7">
                  <c:v>To get income tax forms</c:v>
                </c:pt>
                <c:pt idx="8">
                  <c:v>To use word processing computers</c:v>
                </c:pt>
                <c:pt idx="9">
                  <c:v>To attend teen programs</c:v>
                </c:pt>
                <c:pt idx="10">
                  <c:v>To use business resources</c:v>
                </c:pt>
                <c:pt idx="11">
                  <c:v>To do job searches/databases</c:v>
                </c:pt>
                <c:pt idx="12">
                  <c:v>To use the public fax</c:v>
                </c:pt>
              </c:strCache>
            </c:strRef>
          </c:cat>
          <c:val>
            <c:numRef>
              <c:f>Sheet1!$C$2:$C$14</c:f>
              <c:numCache>
                <c:formatCode>General</c:formatCode>
                <c:ptCount val="13"/>
                <c:pt idx="0">
                  <c:v>25</c:v>
                </c:pt>
                <c:pt idx="1">
                  <c:v>22</c:v>
                </c:pt>
                <c:pt idx="2">
                  <c:v>21</c:v>
                </c:pt>
                <c:pt idx="3">
                  <c:v>19</c:v>
                </c:pt>
                <c:pt idx="4">
                  <c:v>16</c:v>
                </c:pt>
                <c:pt idx="5">
                  <c:v>16</c:v>
                </c:pt>
                <c:pt idx="6">
                  <c:v>16</c:v>
                </c:pt>
                <c:pt idx="7">
                  <c:v>11</c:v>
                </c:pt>
                <c:pt idx="8">
                  <c:v>9</c:v>
                </c:pt>
                <c:pt idx="9">
                  <c:v>5</c:v>
                </c:pt>
                <c:pt idx="10">
                  <c:v>4</c:v>
                </c:pt>
                <c:pt idx="11">
                  <c:v>4</c:v>
                </c:pt>
                <c:pt idx="12">
                  <c:v>3</c:v>
                </c:pt>
              </c:numCache>
            </c:numRef>
          </c:val>
        </c:ser>
        <c:gapWidth val="47"/>
        <c:overlap val="100"/>
        <c:axId val="97845632"/>
        <c:axId val="97847168"/>
      </c:barChart>
      <c:catAx>
        <c:axId val="97845632"/>
        <c:scaling>
          <c:orientation val="maxMin"/>
        </c:scaling>
        <c:axPos val="l"/>
        <c:numFmt formatCode="General" sourceLinked="1"/>
        <c:majorTickMark val="none"/>
        <c:tickLblPos val="none"/>
        <c:crossAx val="97847168"/>
        <c:crosses val="autoZero"/>
        <c:auto val="1"/>
        <c:lblAlgn val="ctr"/>
        <c:lblOffset val="100"/>
      </c:catAx>
      <c:valAx>
        <c:axId val="97847168"/>
        <c:scaling>
          <c:orientation val="minMax"/>
          <c:max val="100"/>
          <c:min val="0"/>
        </c:scaling>
        <c:delete val="1"/>
        <c:axPos val="t"/>
        <c:numFmt formatCode="General" sourceLinked="1"/>
        <c:tickLblPos val="none"/>
        <c:crossAx val="97845632"/>
        <c:crosses val="autoZero"/>
        <c:crossBetween val="between"/>
      </c:valAx>
    </c:plotArea>
    <c:legend>
      <c:legendPos val="b"/>
      <c:layout>
        <c:manualLayout>
          <c:xMode val="edge"/>
          <c:yMode val="edge"/>
          <c:x val="0.13749570805143396"/>
          <c:y val="0.86445582373008956"/>
          <c:w val="0.37155487704737927"/>
          <c:h val="4.8307661157350225E-2"/>
        </c:manualLayout>
      </c:layout>
      <c:txPr>
        <a:bodyPr/>
        <a:lstStyle/>
        <a:p>
          <a:pPr>
            <a:defRPr sz="1100"/>
          </a:pPr>
          <a:endParaRPr lang="en-US"/>
        </a:p>
      </c:txPr>
    </c:legend>
    <c:plotVisOnly val="1"/>
    <c:dispBlanksAs val="gap"/>
  </c:chart>
  <c:txPr>
    <a:bodyPr/>
    <a:lstStyle/>
    <a:p>
      <a:pPr>
        <a:defRPr sz="20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25"/>
  <c:chart>
    <c:autoTitleDeleted val="1"/>
    <c:plotArea>
      <c:layout>
        <c:manualLayout>
          <c:layoutTarget val="inner"/>
          <c:xMode val="edge"/>
          <c:yMode val="edge"/>
          <c:x val="0.14184588158350644"/>
          <c:y val="6.0448430691694782E-2"/>
          <c:w val="0.49653490625100088"/>
          <c:h val="0.82526344318728839"/>
        </c:manualLayout>
      </c:layout>
      <c:barChart>
        <c:barDir val="bar"/>
        <c:grouping val="clustered"/>
        <c:ser>
          <c:idx val="0"/>
          <c:order val="0"/>
          <c:tx>
            <c:strRef>
              <c:f>Sheet1!$B$1</c:f>
              <c:strCache>
                <c:ptCount val="1"/>
                <c:pt idx="0">
                  <c:v>Strongly Agree</c:v>
                </c:pt>
              </c:strCache>
            </c:strRef>
          </c:tx>
          <c:spPr>
            <a:solidFill>
              <a:srgbClr val="002060"/>
            </a:solidFill>
            <a:ln cmpd="sng"/>
          </c:spPr>
          <c:dLbls>
            <c:numFmt formatCode="General\%" sourceLinked="0"/>
            <c:txPr>
              <a:bodyPr/>
              <a:lstStyle/>
              <a:p>
                <a:pPr>
                  <a:defRPr sz="1400" b="1">
                    <a:solidFill>
                      <a:schemeClr val="tx1"/>
                    </a:solidFill>
                    <a:latin typeface="Arial" pitchFamily="34" charset="0"/>
                    <a:cs typeface="Arial" pitchFamily="34" charset="0"/>
                  </a:defRPr>
                </a:pPr>
                <a:endParaRPr lang="en-US"/>
              </a:p>
            </c:txPr>
            <c:showVal val="1"/>
          </c:dLbls>
          <c:cat>
            <c:strRef>
              <c:f>Sheet1!$A$2:$A$8</c:f>
              <c:strCache>
                <c:ptCount val="7"/>
                <c:pt idx="0">
                  <c:v>I didn't have time to go / had to leave. </c:v>
                </c:pt>
                <c:pt idx="1">
                  <c:v>I was just there to run; I typically do not stay around after a race.</c:v>
                </c:pt>
                <c:pt idx="2">
                  <c:v>It was not convenient for me.</c:v>
                </c:pt>
                <c:pt idx="4">
                  <c:v>vvv</c:v>
                </c:pt>
                <c:pt idx="5">
                  <c:v>vvv</c:v>
                </c:pt>
                <c:pt idx="6">
                  <c:v>It didn't look interesting.</c:v>
                </c:pt>
              </c:strCache>
            </c:strRef>
          </c:cat>
          <c:val>
            <c:numRef>
              <c:f>Sheet1!$B$2:$B$8</c:f>
              <c:numCache>
                <c:formatCode>0</c:formatCode>
                <c:ptCount val="7"/>
                <c:pt idx="0">
                  <c:v>56</c:v>
                </c:pt>
                <c:pt idx="1">
                  <c:v>39</c:v>
                </c:pt>
                <c:pt idx="2">
                  <c:v>17</c:v>
                </c:pt>
                <c:pt idx="3">
                  <c:v>11</c:v>
                </c:pt>
                <c:pt idx="4">
                  <c:v>6</c:v>
                </c:pt>
                <c:pt idx="5">
                  <c:v>3</c:v>
                </c:pt>
                <c:pt idx="6">
                  <c:v>8</c:v>
                </c:pt>
              </c:numCache>
            </c:numRef>
          </c:val>
        </c:ser>
        <c:gapWidth val="47"/>
        <c:axId val="98240768"/>
        <c:axId val="98246656"/>
      </c:barChart>
      <c:catAx>
        <c:axId val="98240768"/>
        <c:scaling>
          <c:orientation val="maxMin"/>
        </c:scaling>
        <c:axPos val="l"/>
        <c:numFmt formatCode="General" sourceLinked="1"/>
        <c:majorTickMark val="none"/>
        <c:tickLblPos val="none"/>
        <c:crossAx val="98246656"/>
        <c:crosses val="autoZero"/>
        <c:auto val="1"/>
        <c:lblAlgn val="ctr"/>
        <c:lblOffset val="100"/>
      </c:catAx>
      <c:valAx>
        <c:axId val="98246656"/>
        <c:scaling>
          <c:orientation val="minMax"/>
          <c:max val="100"/>
          <c:min val="0"/>
        </c:scaling>
        <c:delete val="1"/>
        <c:axPos val="t"/>
        <c:numFmt formatCode="0" sourceLinked="1"/>
        <c:tickLblPos val="none"/>
        <c:crossAx val="98240768"/>
        <c:crosses val="autoZero"/>
        <c:crossBetween val="between"/>
      </c:valAx>
    </c:plotArea>
    <c:plotVisOnly val="1"/>
    <c:dispBlanksAs val="gap"/>
  </c:chart>
  <c:txPr>
    <a:bodyPr/>
    <a:lstStyle/>
    <a:p>
      <a:pPr>
        <a:defRPr sz="20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olidFill>
              <a:srgbClr val="FF0000"/>
            </a:solidFill>
          </c:spPr>
          <c:dPt>
            <c:idx val="0"/>
            <c:spPr>
              <a:solidFill>
                <a:srgbClr val="002060"/>
              </a:solidFill>
            </c:spPr>
          </c:dPt>
          <c:dPt>
            <c:idx val="1"/>
            <c:spPr>
              <a:solidFill>
                <a:schemeClr val="accent1">
                  <a:lumMod val="20000"/>
                  <a:lumOff val="80000"/>
                </a:schemeClr>
              </a:solidFill>
            </c:spPr>
          </c:dPt>
          <c:dLbls>
            <c:dLbl>
              <c:idx val="0"/>
              <c:layout>
                <c:manualLayout>
                  <c:x val="-0.15420980628657929"/>
                  <c:y val="3.5248325843295382E-2"/>
                </c:manualLayout>
              </c:layout>
              <c:tx>
                <c:rich>
                  <a:bodyPr/>
                  <a:lstStyle/>
                  <a:p>
                    <a:r>
                      <a:rPr lang="en-US" sz="1400" dirty="0" smtClean="0"/>
                      <a:t>Partly </a:t>
                    </a:r>
                  </a:p>
                  <a:p>
                    <a:r>
                      <a:rPr lang="en-US" sz="1400" dirty="0" smtClean="0"/>
                      <a:t>10%</a:t>
                    </a:r>
                    <a:endParaRPr lang="en-US" sz="1400" dirty="0"/>
                  </a:p>
                </c:rich>
              </c:tx>
              <c:showVal val="1"/>
            </c:dLbl>
            <c:dLbl>
              <c:idx val="1"/>
              <c:layout>
                <c:manualLayout>
                  <c:x val="-9.4116754227615188E-2"/>
                  <c:y val="-4.5346277332717615E-2"/>
                </c:manualLayout>
              </c:layout>
              <c:tx>
                <c:rich>
                  <a:bodyPr/>
                  <a:lstStyle/>
                  <a:p>
                    <a:r>
                      <a:rPr lang="en-US" sz="1400" dirty="0" smtClean="0">
                        <a:solidFill>
                          <a:schemeClr val="tx1"/>
                        </a:solidFill>
                      </a:rPr>
                      <a:t>No</a:t>
                    </a:r>
                  </a:p>
                  <a:p>
                    <a:r>
                      <a:rPr lang="en-US" sz="1400" dirty="0" smtClean="0">
                        <a:solidFill>
                          <a:schemeClr val="tx1"/>
                        </a:solidFill>
                      </a:rPr>
                      <a:t>6%</a:t>
                    </a:r>
                    <a:endParaRPr lang="en-US" sz="1400" dirty="0">
                      <a:solidFill>
                        <a:schemeClr val="tx1"/>
                      </a:solidFill>
                    </a:endParaRPr>
                  </a:p>
                </c:rich>
              </c:tx>
              <c:showVal val="1"/>
            </c:dLbl>
            <c:dLbl>
              <c:idx val="2"/>
              <c:layout>
                <c:manualLayout>
                  <c:x val="0.198687800021047"/>
                  <c:y val="-2.2017991633657211E-2"/>
                </c:manualLayout>
              </c:layout>
              <c:tx>
                <c:rich>
                  <a:bodyPr/>
                  <a:lstStyle/>
                  <a:p>
                    <a:r>
                      <a:rPr lang="en-US" dirty="0" smtClean="0"/>
                      <a:t>YES</a:t>
                    </a:r>
                  </a:p>
                  <a:p>
                    <a:r>
                      <a:rPr lang="en-US" dirty="0" smtClean="0"/>
                      <a:t>86</a:t>
                    </a:r>
                    <a:r>
                      <a:rPr lang="en-US" dirty="0"/>
                      <a:t>%</a:t>
                    </a:r>
                  </a:p>
                </c:rich>
              </c:tx>
              <c:showVal val="1"/>
            </c:dLbl>
            <c:numFmt formatCode="General\%" sourceLinked="0"/>
            <c:txPr>
              <a:bodyPr/>
              <a:lstStyle/>
              <a:p>
                <a:pPr>
                  <a:defRPr b="1">
                    <a:solidFill>
                      <a:schemeClr val="bg1"/>
                    </a:solidFill>
                  </a:defRPr>
                </a:pPr>
                <a:endParaRPr lang="en-US"/>
              </a:p>
            </c:txPr>
            <c:showVal val="1"/>
            <c:showLeaderLines val="1"/>
          </c:dLbls>
          <c:cat>
            <c:strRef>
              <c:f>Sheet1!$A$2:$A$4</c:f>
              <c:strCache>
                <c:ptCount val="3"/>
                <c:pt idx="0">
                  <c:v>Partly</c:v>
                </c:pt>
                <c:pt idx="1">
                  <c:v>No</c:v>
                </c:pt>
                <c:pt idx="2">
                  <c:v>Yes</c:v>
                </c:pt>
              </c:strCache>
            </c:strRef>
          </c:cat>
          <c:val>
            <c:numRef>
              <c:f>Sheet1!$B$2:$B$4</c:f>
              <c:numCache>
                <c:formatCode>General</c:formatCode>
                <c:ptCount val="3"/>
                <c:pt idx="0">
                  <c:v>10</c:v>
                </c:pt>
                <c:pt idx="1">
                  <c:v>6</c:v>
                </c:pt>
                <c:pt idx="2">
                  <c:v>86</c:v>
                </c:pt>
              </c:numCache>
            </c:numRef>
          </c:val>
        </c:ser>
        <c:firstSliceAng val="62"/>
      </c:pieChart>
    </c:plotArea>
    <c:plotVisOnly val="1"/>
    <c:dispBlanksAs val="zero"/>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25"/>
  <c:chart>
    <c:autoTitleDeleted val="1"/>
    <c:plotArea>
      <c:layout>
        <c:manualLayout>
          <c:layoutTarget val="inner"/>
          <c:xMode val="edge"/>
          <c:yMode val="edge"/>
          <c:x val="0.45599700216995331"/>
          <c:y val="5.8082444334071524E-2"/>
          <c:w val="0.48899941034825317"/>
          <c:h val="0.82526344318728839"/>
        </c:manualLayout>
      </c:layout>
      <c:barChart>
        <c:barDir val="bar"/>
        <c:grouping val="clustered"/>
        <c:ser>
          <c:idx val="0"/>
          <c:order val="0"/>
          <c:tx>
            <c:strRef>
              <c:f>Sheet1!$B$1</c:f>
              <c:strCache>
                <c:ptCount val="1"/>
                <c:pt idx="0">
                  <c:v>Strongly Agree</c:v>
                </c:pt>
              </c:strCache>
            </c:strRef>
          </c:tx>
          <c:spPr>
            <a:solidFill>
              <a:srgbClr val="002060"/>
            </a:solidFill>
            <a:ln cmpd="sng"/>
          </c:spPr>
          <c:dPt>
            <c:idx val="0"/>
            <c:spPr>
              <a:solidFill>
                <a:srgbClr val="FF0000"/>
              </a:solidFill>
              <a:ln cmpd="sng"/>
            </c:spPr>
          </c:dPt>
          <c:dPt>
            <c:idx val="4"/>
            <c:spPr>
              <a:solidFill>
                <a:srgbClr val="002D86"/>
              </a:solidFill>
              <a:ln cmpd="sng"/>
            </c:spPr>
          </c:dPt>
          <c:dLbls>
            <c:numFmt formatCode="General\%" sourceLinked="0"/>
            <c:txPr>
              <a:bodyPr/>
              <a:lstStyle/>
              <a:p>
                <a:pPr>
                  <a:defRPr sz="1100" b="0">
                    <a:solidFill>
                      <a:schemeClr val="tx1"/>
                    </a:solidFill>
                    <a:latin typeface="+mj-lt"/>
                    <a:cs typeface="Arial" pitchFamily="34" charset="0"/>
                  </a:defRPr>
                </a:pPr>
                <a:endParaRPr lang="en-US"/>
              </a:p>
            </c:txPr>
            <c:showVal val="1"/>
          </c:dLbls>
          <c:cat>
            <c:strRef>
              <c:f>Sheet1!$A$2:$A$8</c:f>
              <c:strCache>
                <c:ptCount val="7"/>
                <c:pt idx="0">
                  <c:v>Excellent/Very Good (Net)</c:v>
                </c:pt>
                <c:pt idx="1">
                  <c:v>Excellent</c:v>
                </c:pt>
                <c:pt idx="2">
                  <c:v>Very Good</c:v>
                </c:pt>
                <c:pt idx="4">
                  <c:v>Good</c:v>
                </c:pt>
                <c:pt idx="5">
                  <c:v>Fair</c:v>
                </c:pt>
                <c:pt idx="6">
                  <c:v>Poor</c:v>
                </c:pt>
              </c:strCache>
            </c:strRef>
          </c:cat>
          <c:val>
            <c:numRef>
              <c:f>Sheet1!$B$2:$B$8</c:f>
              <c:numCache>
                <c:formatCode>0</c:formatCode>
                <c:ptCount val="7"/>
                <c:pt idx="0">
                  <c:v>92</c:v>
                </c:pt>
                <c:pt idx="1">
                  <c:v>63</c:v>
                </c:pt>
                <c:pt idx="2">
                  <c:v>29</c:v>
                </c:pt>
                <c:pt idx="4">
                  <c:v>7</c:v>
                </c:pt>
                <c:pt idx="5">
                  <c:v>1</c:v>
                </c:pt>
                <c:pt idx="6">
                  <c:v>0</c:v>
                </c:pt>
              </c:numCache>
            </c:numRef>
          </c:val>
        </c:ser>
        <c:gapWidth val="47"/>
        <c:axId val="98543488"/>
        <c:axId val="98545024"/>
      </c:barChart>
      <c:catAx>
        <c:axId val="98543488"/>
        <c:scaling>
          <c:orientation val="maxMin"/>
        </c:scaling>
        <c:axPos val="l"/>
        <c:numFmt formatCode="General" sourceLinked="1"/>
        <c:tickLblPos val="nextTo"/>
        <c:txPr>
          <a:bodyPr/>
          <a:lstStyle/>
          <a:p>
            <a:pPr>
              <a:defRPr sz="1100"/>
            </a:pPr>
            <a:endParaRPr lang="en-US"/>
          </a:p>
        </c:txPr>
        <c:crossAx val="98545024"/>
        <c:crosses val="autoZero"/>
        <c:auto val="1"/>
        <c:lblAlgn val="ctr"/>
        <c:lblOffset val="100"/>
      </c:catAx>
      <c:valAx>
        <c:axId val="98545024"/>
        <c:scaling>
          <c:orientation val="minMax"/>
          <c:max val="100"/>
          <c:min val="0"/>
        </c:scaling>
        <c:delete val="1"/>
        <c:axPos val="t"/>
        <c:numFmt formatCode="0" sourceLinked="1"/>
        <c:tickLblPos val="none"/>
        <c:crossAx val="98543488"/>
        <c:crosses val="autoZero"/>
        <c:crossBetween val="between"/>
      </c:valAx>
    </c:plotArea>
    <c:plotVisOnly val="1"/>
    <c:dispBlanksAs val="gap"/>
  </c:chart>
  <c:txPr>
    <a:bodyPr/>
    <a:lstStyle/>
    <a:p>
      <a:pPr>
        <a:defRPr sz="20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25"/>
  <c:chart>
    <c:autoTitleDeleted val="1"/>
    <c:plotArea>
      <c:layout>
        <c:manualLayout>
          <c:layoutTarget val="inner"/>
          <c:xMode val="edge"/>
          <c:yMode val="edge"/>
          <c:x val="0.14184588158350644"/>
          <c:y val="6.0448430691694782E-2"/>
          <c:w val="0.49653490625100088"/>
          <c:h val="0.80471383468032265"/>
        </c:manualLayout>
      </c:layout>
      <c:barChart>
        <c:barDir val="bar"/>
        <c:grouping val="stacked"/>
        <c:ser>
          <c:idx val="0"/>
          <c:order val="0"/>
          <c:tx>
            <c:strRef>
              <c:f>Sheet1!$B$1</c:f>
              <c:strCache>
                <c:ptCount val="1"/>
                <c:pt idx="0">
                  <c:v>% Extremely</c:v>
                </c:pt>
              </c:strCache>
            </c:strRef>
          </c:tx>
          <c:spPr>
            <a:solidFill>
              <a:srgbClr val="002060"/>
            </a:solidFill>
            <a:ln cmpd="sng"/>
          </c:spPr>
          <c:dLbls>
            <c:dLbl>
              <c:idx val="7"/>
              <c:layout>
                <c:manualLayout>
                  <c:x val="4.5187769414284694E-3"/>
                  <c:y val="0"/>
                </c:manualLayout>
              </c:layout>
              <c:showVal val="1"/>
            </c:dLbl>
            <c:numFmt formatCode="General\%" sourceLinked="0"/>
            <c:txPr>
              <a:bodyPr/>
              <a:lstStyle/>
              <a:p>
                <a:pPr>
                  <a:defRPr sz="1400" b="1">
                    <a:solidFill>
                      <a:schemeClr val="bg1"/>
                    </a:solidFill>
                    <a:latin typeface="Arial" pitchFamily="34" charset="0"/>
                    <a:cs typeface="Arial" pitchFamily="34" charset="0"/>
                  </a:defRPr>
                </a:pPr>
                <a:endParaRPr lang="en-US"/>
              </a:p>
            </c:txPr>
            <c:showVal val="1"/>
          </c:dLbls>
          <c:cat>
            <c:strRef>
              <c:f>Sheet1!$A$2:$A$11</c:f>
              <c:strCache>
                <c:ptCount val="10"/>
                <c:pt idx="0">
                  <c:v>Willingness to help customers</c:v>
                </c:pt>
                <c:pt idx="1">
                  <c:v>Employees are courteous</c:v>
                </c:pt>
                <c:pt idx="2">
                  <c:v>Provide services as promised</c:v>
                </c:pt>
                <c:pt idx="3">
                  <c:v>Employees have the knowledge to answer customer questions</c:v>
                </c:pt>
                <c:pt idx="4">
                  <c:v>Dependable in answering customer questions</c:v>
                </c:pt>
                <c:pt idx="5">
                  <c:v>Readiness to respond to customer questions</c:v>
                </c:pt>
                <c:pt idx="6">
                  <c:v>Employees deal with customers in a caring fashion</c:v>
                </c:pt>
                <c:pt idx="7">
                  <c:v>Employees understand customer needs</c:v>
                </c:pt>
                <c:pt idx="8">
                  <c:v>Convenient library hours</c:v>
                </c:pt>
                <c:pt idx="9">
                  <c:v>Have the best interest of the customer</c:v>
                </c:pt>
              </c:strCache>
            </c:strRef>
          </c:cat>
          <c:val>
            <c:numRef>
              <c:f>Sheet1!$B$2:$B$11</c:f>
              <c:numCache>
                <c:formatCode>General</c:formatCode>
                <c:ptCount val="10"/>
                <c:pt idx="0">
                  <c:v>59</c:v>
                </c:pt>
                <c:pt idx="1">
                  <c:v>55</c:v>
                </c:pt>
                <c:pt idx="2">
                  <c:v>49</c:v>
                </c:pt>
                <c:pt idx="3">
                  <c:v>47</c:v>
                </c:pt>
                <c:pt idx="4">
                  <c:v>47</c:v>
                </c:pt>
                <c:pt idx="5">
                  <c:v>47</c:v>
                </c:pt>
                <c:pt idx="6">
                  <c:v>48</c:v>
                </c:pt>
                <c:pt idx="7">
                  <c:v>43</c:v>
                </c:pt>
                <c:pt idx="8">
                  <c:v>50</c:v>
                </c:pt>
                <c:pt idx="9">
                  <c:v>47</c:v>
                </c:pt>
              </c:numCache>
            </c:numRef>
          </c:val>
        </c:ser>
        <c:ser>
          <c:idx val="1"/>
          <c:order val="1"/>
          <c:tx>
            <c:strRef>
              <c:f>Sheet1!$C$1</c:f>
              <c:strCache>
                <c:ptCount val="1"/>
                <c:pt idx="0">
                  <c:v>% Ext. or Very Important</c:v>
                </c:pt>
              </c:strCache>
            </c:strRef>
          </c:tx>
          <c:spPr>
            <a:solidFill>
              <a:srgbClr val="FF0000"/>
            </a:solidFill>
          </c:spPr>
          <c:dLbls>
            <c:dLbl>
              <c:idx val="7"/>
              <c:layout>
                <c:manualLayout>
                  <c:x val="2.0334318331824211E-2"/>
                  <c:y val="2.0277505768126329E-7"/>
                </c:manualLayout>
              </c:layout>
              <c:showVal val="1"/>
            </c:dLbl>
            <c:numFmt formatCode="General\%" sourceLinked="0"/>
            <c:txPr>
              <a:bodyPr/>
              <a:lstStyle/>
              <a:p>
                <a:pPr>
                  <a:defRPr sz="1400" b="1">
                    <a:latin typeface="Arial" pitchFamily="34" charset="0"/>
                    <a:cs typeface="Arial" pitchFamily="34" charset="0"/>
                  </a:defRPr>
                </a:pPr>
                <a:endParaRPr lang="en-US"/>
              </a:p>
            </c:txPr>
            <c:showVal val="1"/>
          </c:dLbls>
          <c:cat>
            <c:strRef>
              <c:f>Sheet1!$A$2:$A$11</c:f>
              <c:strCache>
                <c:ptCount val="10"/>
                <c:pt idx="0">
                  <c:v>Willingness to help customers</c:v>
                </c:pt>
                <c:pt idx="1">
                  <c:v>Employees are courteous</c:v>
                </c:pt>
                <c:pt idx="2">
                  <c:v>Provide services as promised</c:v>
                </c:pt>
                <c:pt idx="3">
                  <c:v>Employees have the knowledge to answer customer questions</c:v>
                </c:pt>
                <c:pt idx="4">
                  <c:v>Dependable in answering customer questions</c:v>
                </c:pt>
                <c:pt idx="5">
                  <c:v>Readiness to respond to customer questions</c:v>
                </c:pt>
                <c:pt idx="6">
                  <c:v>Employees deal with customers in a caring fashion</c:v>
                </c:pt>
                <c:pt idx="7">
                  <c:v>Employees understand customer needs</c:v>
                </c:pt>
                <c:pt idx="8">
                  <c:v>Convenient library hours</c:v>
                </c:pt>
                <c:pt idx="9">
                  <c:v>Have the best interest of the customer</c:v>
                </c:pt>
              </c:strCache>
            </c:strRef>
          </c:cat>
          <c:val>
            <c:numRef>
              <c:f>Sheet1!$C$2:$C$11</c:f>
              <c:numCache>
                <c:formatCode>General</c:formatCode>
                <c:ptCount val="10"/>
                <c:pt idx="0">
                  <c:v>39</c:v>
                </c:pt>
                <c:pt idx="1">
                  <c:v>41</c:v>
                </c:pt>
                <c:pt idx="2">
                  <c:v>46</c:v>
                </c:pt>
                <c:pt idx="3">
                  <c:v>48</c:v>
                </c:pt>
                <c:pt idx="4">
                  <c:v>48</c:v>
                </c:pt>
                <c:pt idx="5">
                  <c:v>47</c:v>
                </c:pt>
                <c:pt idx="6">
                  <c:v>44</c:v>
                </c:pt>
                <c:pt idx="7">
                  <c:v>49</c:v>
                </c:pt>
                <c:pt idx="8">
                  <c:v>42</c:v>
                </c:pt>
                <c:pt idx="9">
                  <c:v>44</c:v>
                </c:pt>
              </c:numCache>
            </c:numRef>
          </c:val>
        </c:ser>
        <c:ser>
          <c:idx val="2"/>
          <c:order val="2"/>
          <c:tx>
            <c:strRef>
              <c:f>Sheet1!$D$1</c:f>
              <c:strCache>
                <c:ptCount val="1"/>
                <c:pt idx="0">
                  <c:v>Column1</c:v>
                </c:pt>
              </c:strCache>
            </c:strRef>
          </c:tx>
          <c:spPr>
            <a:noFill/>
            <a:effectLst/>
          </c:spPr>
          <c:dLbls>
            <c:numFmt formatCode="General\%" sourceLinked="0"/>
            <c:txPr>
              <a:bodyPr/>
              <a:lstStyle/>
              <a:p>
                <a:pPr algn="ctr">
                  <a:defRPr lang="en-US" sz="1400" b="1" i="0" u="none" strike="noStrike" kern="1200" baseline="0">
                    <a:solidFill>
                      <a:prstClr val="black"/>
                    </a:solidFill>
                    <a:latin typeface="Arial" pitchFamily="34" charset="0"/>
                    <a:ea typeface="+mn-ea"/>
                    <a:cs typeface="Arial" pitchFamily="34" charset="0"/>
                  </a:defRPr>
                </a:pPr>
                <a:endParaRPr lang="en-US"/>
              </a:p>
            </c:txPr>
            <c:dLblPos val="inBase"/>
            <c:showVal val="1"/>
          </c:dLbls>
          <c:cat>
            <c:strRef>
              <c:f>Sheet1!$A$2:$A$11</c:f>
              <c:strCache>
                <c:ptCount val="10"/>
                <c:pt idx="0">
                  <c:v>Willingness to help customers</c:v>
                </c:pt>
                <c:pt idx="1">
                  <c:v>Employees are courteous</c:v>
                </c:pt>
                <c:pt idx="2">
                  <c:v>Provide services as promised</c:v>
                </c:pt>
                <c:pt idx="3">
                  <c:v>Employees have the knowledge to answer customer questions</c:v>
                </c:pt>
                <c:pt idx="4">
                  <c:v>Dependable in answering customer questions</c:v>
                </c:pt>
                <c:pt idx="5">
                  <c:v>Readiness to respond to customer questions</c:v>
                </c:pt>
                <c:pt idx="6">
                  <c:v>Employees deal with customers in a caring fashion</c:v>
                </c:pt>
                <c:pt idx="7">
                  <c:v>Employees understand customer needs</c:v>
                </c:pt>
                <c:pt idx="8">
                  <c:v>Convenient library hours</c:v>
                </c:pt>
                <c:pt idx="9">
                  <c:v>Have the best interest of the customer</c:v>
                </c:pt>
              </c:strCache>
            </c:strRef>
          </c:cat>
          <c:val>
            <c:numRef>
              <c:f>Sheet1!$D$2:$D$11</c:f>
              <c:numCache>
                <c:formatCode>General</c:formatCode>
                <c:ptCount val="10"/>
                <c:pt idx="0">
                  <c:v>98</c:v>
                </c:pt>
                <c:pt idx="1">
                  <c:v>96</c:v>
                </c:pt>
                <c:pt idx="2">
                  <c:v>95</c:v>
                </c:pt>
                <c:pt idx="3">
                  <c:v>95</c:v>
                </c:pt>
                <c:pt idx="4">
                  <c:v>95</c:v>
                </c:pt>
                <c:pt idx="5">
                  <c:v>94</c:v>
                </c:pt>
                <c:pt idx="6">
                  <c:v>92</c:v>
                </c:pt>
                <c:pt idx="7">
                  <c:v>92</c:v>
                </c:pt>
                <c:pt idx="8">
                  <c:v>92</c:v>
                </c:pt>
                <c:pt idx="9">
                  <c:v>91</c:v>
                </c:pt>
              </c:numCache>
            </c:numRef>
          </c:val>
        </c:ser>
        <c:gapWidth val="47"/>
        <c:overlap val="100"/>
        <c:axId val="98906880"/>
        <c:axId val="98908416"/>
      </c:barChart>
      <c:catAx>
        <c:axId val="98906880"/>
        <c:scaling>
          <c:orientation val="maxMin"/>
        </c:scaling>
        <c:axPos val="l"/>
        <c:numFmt formatCode="General" sourceLinked="1"/>
        <c:majorTickMark val="none"/>
        <c:tickLblPos val="none"/>
        <c:crossAx val="98908416"/>
        <c:crosses val="autoZero"/>
        <c:auto val="1"/>
        <c:lblAlgn val="ctr"/>
        <c:lblOffset val="100"/>
      </c:catAx>
      <c:valAx>
        <c:axId val="98908416"/>
        <c:scaling>
          <c:orientation val="minMax"/>
          <c:max val="100"/>
          <c:min val="0"/>
        </c:scaling>
        <c:delete val="1"/>
        <c:axPos val="t"/>
        <c:numFmt formatCode="General" sourceLinked="1"/>
        <c:tickLblPos val="none"/>
        <c:crossAx val="98906880"/>
        <c:crosses val="autoZero"/>
        <c:crossBetween val="between"/>
      </c:valAx>
    </c:plotArea>
    <c:legend>
      <c:legendPos val="b"/>
      <c:layout>
        <c:manualLayout>
          <c:xMode val="edge"/>
          <c:yMode val="edge"/>
          <c:x val="0.13749570805143396"/>
          <c:y val="0.86445582373008956"/>
          <c:w val="0.69997889399462365"/>
          <c:h val="4.8862502897148746E-2"/>
        </c:manualLayout>
      </c:layout>
      <c:txPr>
        <a:bodyPr/>
        <a:lstStyle/>
        <a:p>
          <a:pPr>
            <a:defRPr sz="1100"/>
          </a:pPr>
          <a:endParaRPr lang="en-US"/>
        </a:p>
      </c:txPr>
    </c:legend>
    <c:plotVisOnly val="1"/>
    <c:dispBlanksAs val="gap"/>
  </c:chart>
  <c:txPr>
    <a:bodyPr/>
    <a:lstStyle/>
    <a:p>
      <a:pPr>
        <a:defRPr sz="20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0.12358</cdr:x>
      <cdr:y>0.04709</cdr:y>
    </cdr:from>
    <cdr:to>
      <cdr:x>0.96661</cdr:x>
      <cdr:y>0.80607</cdr:y>
    </cdr:to>
    <cdr:cxnSp macro="">
      <cdr:nvCxnSpPr>
        <cdr:cNvPr id="3" name="Straight Connector 2"/>
        <cdr:cNvCxnSpPr/>
      </cdr:nvCxnSpPr>
      <cdr:spPr>
        <a:xfrm xmlns:a="http://schemas.openxmlformats.org/drawingml/2006/main" flipV="1">
          <a:off x="1060842" y="232012"/>
          <a:ext cx="7236997" cy="373935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0.20318</cdr:x>
      <cdr:y>0.37636</cdr:y>
    </cdr:from>
    <cdr:to>
      <cdr:x>0.31794</cdr:x>
      <cdr:y>0.4246</cdr:y>
    </cdr:to>
    <cdr:sp macro="" textlink="">
      <cdr:nvSpPr>
        <cdr:cNvPr id="4" name="TextBox 4"/>
        <cdr:cNvSpPr txBox="1"/>
      </cdr:nvSpPr>
      <cdr:spPr>
        <a:xfrm xmlns:a="http://schemas.openxmlformats.org/drawingml/2006/main">
          <a:off x="1785769" y="2028893"/>
          <a:ext cx="1008643" cy="26005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en-US" sz="1000" b="1" dirty="0" smtClean="0">
              <a:latin typeface="Verdana" pitchFamily="34" charset="0"/>
            </a:rPr>
            <a:t>Technology</a:t>
          </a:r>
        </a:p>
      </cdr:txBody>
    </cdr:sp>
  </cdr:relSizeAnchor>
  <cdr:relSizeAnchor xmlns:cdr="http://schemas.openxmlformats.org/drawingml/2006/chartDrawing">
    <cdr:from>
      <cdr:x>0.73144</cdr:x>
      <cdr:y>0.70854</cdr:y>
    </cdr:from>
    <cdr:to>
      <cdr:x>0.97001</cdr:x>
      <cdr:y>0.8113</cdr:y>
    </cdr:to>
    <cdr:sp macro="" textlink="">
      <cdr:nvSpPr>
        <cdr:cNvPr id="6" name="TextBox 6"/>
        <cdr:cNvSpPr txBox="1"/>
      </cdr:nvSpPr>
      <cdr:spPr>
        <a:xfrm xmlns:a="http://schemas.openxmlformats.org/drawingml/2006/main">
          <a:off x="6428731" y="3819623"/>
          <a:ext cx="2096844" cy="553998"/>
        </a:xfrm>
        <a:prstGeom xmlns:a="http://schemas.openxmlformats.org/drawingml/2006/main" prst="rect">
          <a:avLst/>
        </a:prstGeom>
        <a:solidFill xmlns:a="http://schemas.openxmlformats.org/drawingml/2006/main">
          <a:schemeClr val="accent3">
            <a:lumMod val="40000"/>
            <a:lumOff val="60000"/>
          </a:schemeClr>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en-US" sz="1400" b="1" dirty="0" smtClean="0">
              <a:solidFill>
                <a:schemeClr val="accent3">
                  <a:lumMod val="50000"/>
                </a:schemeClr>
              </a:solidFill>
              <a:latin typeface="Verdana" pitchFamily="34" charset="0"/>
            </a:rPr>
            <a:t>Delivering</a:t>
          </a:r>
          <a:r>
            <a:rPr lang="en-US" sz="1800" dirty="0" smtClean="0">
              <a:solidFill>
                <a:srgbClr val="FF0000"/>
              </a:solidFill>
              <a:latin typeface="Verdana" pitchFamily="34" charset="0"/>
            </a:rPr>
            <a:t> </a:t>
          </a:r>
          <a:r>
            <a:rPr lang="en-US" sz="1200" dirty="0" smtClean="0">
              <a:latin typeface="Verdana" pitchFamily="34" charset="0"/>
            </a:rPr>
            <a:t>(Rating Equal/Higher than Imp.)</a:t>
          </a:r>
        </a:p>
      </cdr:txBody>
    </cdr:sp>
  </cdr:relSizeAnchor>
  <cdr:relSizeAnchor xmlns:cdr="http://schemas.openxmlformats.org/drawingml/2006/chartDrawing">
    <cdr:from>
      <cdr:x>0.61794</cdr:x>
      <cdr:y>0.71764</cdr:y>
    </cdr:from>
    <cdr:to>
      <cdr:x>0.7254</cdr:x>
      <cdr:y>0.79186</cdr:y>
    </cdr:to>
    <cdr:sp macro="" textlink="">
      <cdr:nvSpPr>
        <cdr:cNvPr id="7" name="TextBox 4"/>
        <cdr:cNvSpPr txBox="1"/>
      </cdr:nvSpPr>
      <cdr:spPr>
        <a:xfrm xmlns:a="http://schemas.openxmlformats.org/drawingml/2006/main">
          <a:off x="5431156" y="3868703"/>
          <a:ext cx="944489"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latin typeface="Verdana" pitchFamily="34" charset="0"/>
            </a:rPr>
            <a:t>Appealing </a:t>
          </a:r>
        </a:p>
        <a:p xmlns:a="http://schemas.openxmlformats.org/drawingml/2006/main">
          <a:r>
            <a:rPr lang="en-US" sz="1000" b="1" dirty="0" smtClean="0">
              <a:latin typeface="Verdana" pitchFamily="34" charset="0"/>
            </a:rPr>
            <a:t>Facilities</a:t>
          </a:r>
        </a:p>
      </cdr:txBody>
    </cdr:sp>
  </cdr:relSizeAnchor>
  <cdr:relSizeAnchor xmlns:cdr="http://schemas.openxmlformats.org/drawingml/2006/chartDrawing">
    <cdr:from>
      <cdr:x>0.71132</cdr:x>
      <cdr:y>0.15469</cdr:y>
    </cdr:from>
    <cdr:to>
      <cdr:x>0.831</cdr:x>
      <cdr:y>0.20292</cdr:y>
    </cdr:to>
    <cdr:sp macro="" textlink="">
      <cdr:nvSpPr>
        <cdr:cNvPr id="8" name="TextBox 4"/>
        <cdr:cNvSpPr txBox="1"/>
      </cdr:nvSpPr>
      <cdr:spPr>
        <a:xfrm xmlns:a="http://schemas.openxmlformats.org/drawingml/2006/main">
          <a:off x="6251915" y="833939"/>
          <a:ext cx="1051887" cy="26000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latin typeface="Verdana" pitchFamily="34" charset="0"/>
            </a:rPr>
            <a:t>Willing Help</a:t>
          </a:r>
        </a:p>
      </cdr:txBody>
    </cdr:sp>
  </cdr:relSizeAnchor>
  <cdr:relSizeAnchor xmlns:cdr="http://schemas.openxmlformats.org/drawingml/2006/chartDrawing">
    <cdr:from>
      <cdr:x>0.83648</cdr:x>
      <cdr:y>0.22187</cdr:y>
    </cdr:from>
    <cdr:to>
      <cdr:x>0.94103</cdr:x>
      <cdr:y>0.27011</cdr:y>
    </cdr:to>
    <cdr:sp macro="" textlink="">
      <cdr:nvSpPr>
        <cdr:cNvPr id="9" name="TextBox 4"/>
        <cdr:cNvSpPr txBox="1"/>
      </cdr:nvSpPr>
      <cdr:spPr>
        <a:xfrm xmlns:a="http://schemas.openxmlformats.org/drawingml/2006/main">
          <a:off x="7351976" y="1196071"/>
          <a:ext cx="918906" cy="26005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latin typeface="Verdana" pitchFamily="34" charset="0"/>
            </a:rPr>
            <a:t>Courteous</a:t>
          </a:r>
        </a:p>
      </cdr:txBody>
    </cdr:sp>
  </cdr:relSizeAnchor>
  <cdr:relSizeAnchor xmlns:cdr="http://schemas.openxmlformats.org/drawingml/2006/chartDrawing">
    <cdr:from>
      <cdr:x>0.48192</cdr:x>
      <cdr:y>0.7438</cdr:y>
    </cdr:from>
    <cdr:to>
      <cdr:x>0.5996</cdr:x>
      <cdr:y>0.81802</cdr:y>
    </cdr:to>
    <cdr:sp macro="" textlink="">
      <cdr:nvSpPr>
        <cdr:cNvPr id="10" name="TextBox 4"/>
        <cdr:cNvSpPr txBox="1"/>
      </cdr:nvSpPr>
      <cdr:spPr>
        <a:xfrm xmlns:a="http://schemas.openxmlformats.org/drawingml/2006/main">
          <a:off x="4235692" y="4009743"/>
          <a:ext cx="1034257"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latin typeface="Verdana" pitchFamily="34" charset="0"/>
            </a:rPr>
            <a:t>Neat </a:t>
          </a:r>
        </a:p>
        <a:p xmlns:a="http://schemas.openxmlformats.org/drawingml/2006/main">
          <a:r>
            <a:rPr lang="en-US" sz="1000" b="1" dirty="0" smtClean="0">
              <a:latin typeface="Verdana" pitchFamily="34" charset="0"/>
            </a:rPr>
            <a:t>Appearance</a:t>
          </a:r>
        </a:p>
      </cdr:txBody>
    </cdr:sp>
  </cdr:relSizeAnchor>
  <cdr:relSizeAnchor xmlns:cdr="http://schemas.openxmlformats.org/drawingml/2006/chartDrawing">
    <cdr:from>
      <cdr:x>0.16381</cdr:x>
      <cdr:y>0.27212</cdr:y>
    </cdr:from>
    <cdr:to>
      <cdr:x>0.44332</cdr:x>
      <cdr:y>0.43901</cdr:y>
    </cdr:to>
    <cdr:sp macro="" textlink="">
      <cdr:nvSpPr>
        <cdr:cNvPr id="11" name="Oval 10"/>
        <cdr:cNvSpPr/>
      </cdr:nvSpPr>
      <cdr:spPr>
        <a:xfrm xmlns:a="http://schemas.openxmlformats.org/drawingml/2006/main">
          <a:off x="1439788" y="1466958"/>
          <a:ext cx="2456658" cy="899682"/>
        </a:xfrm>
        <a:prstGeom xmlns:a="http://schemas.openxmlformats.org/drawingml/2006/main" prst="ellipse">
          <a:avLst/>
        </a:prstGeom>
        <a:noFill xmlns:a="http://schemas.openxmlformats.org/drawingml/2006/main"/>
        <a:ln xmlns:a="http://schemas.openxmlformats.org/drawingml/2006/main" w="19050">
          <a:solidFill>
            <a:srgbClr val="C00000"/>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0.5587</cdr:x>
      <cdr:y>0.31144</cdr:y>
    </cdr:from>
    <cdr:to>
      <cdr:x>0.68148</cdr:x>
      <cdr:y>0.35711</cdr:y>
    </cdr:to>
    <cdr:sp macro="" textlink="">
      <cdr:nvSpPr>
        <cdr:cNvPr id="12" name="TextBox 4"/>
        <cdr:cNvSpPr txBox="1"/>
      </cdr:nvSpPr>
      <cdr:spPr>
        <a:xfrm xmlns:a="http://schemas.openxmlformats.org/drawingml/2006/main">
          <a:off x="4910500" y="1678923"/>
          <a:ext cx="1079133" cy="24620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latin typeface="Verdana" pitchFamily="34" charset="0"/>
            </a:rPr>
            <a:t>As Promised</a:t>
          </a:r>
        </a:p>
      </cdr:txBody>
    </cdr:sp>
  </cdr:relSizeAnchor>
  <cdr:relSizeAnchor xmlns:cdr="http://schemas.openxmlformats.org/drawingml/2006/chartDrawing">
    <cdr:from>
      <cdr:x>0.48628</cdr:x>
      <cdr:y>0.35874</cdr:y>
    </cdr:from>
    <cdr:to>
      <cdr:x>0.59793</cdr:x>
      <cdr:y>0.40442</cdr:y>
    </cdr:to>
    <cdr:sp macro="" textlink="">
      <cdr:nvSpPr>
        <cdr:cNvPr id="13" name="TextBox 4"/>
        <cdr:cNvSpPr txBox="1"/>
      </cdr:nvSpPr>
      <cdr:spPr>
        <a:xfrm xmlns:a="http://schemas.openxmlformats.org/drawingml/2006/main">
          <a:off x="4273986" y="1933927"/>
          <a:ext cx="981359"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latin typeface="Verdana" pitchFamily="34" charset="0"/>
            </a:rPr>
            <a:t>Knowledge</a:t>
          </a:r>
        </a:p>
      </cdr:txBody>
    </cdr:sp>
  </cdr:relSizeAnchor>
  <cdr:relSizeAnchor xmlns:cdr="http://schemas.openxmlformats.org/drawingml/2006/chartDrawing">
    <cdr:from>
      <cdr:x>0.5871</cdr:x>
      <cdr:y>0.44096</cdr:y>
    </cdr:from>
    <cdr:to>
      <cdr:x>0.70477</cdr:x>
      <cdr:y>0.48663</cdr:y>
    </cdr:to>
    <cdr:sp macro="" textlink="">
      <cdr:nvSpPr>
        <cdr:cNvPr id="14" name="TextBox 4"/>
        <cdr:cNvSpPr txBox="1"/>
      </cdr:nvSpPr>
      <cdr:spPr>
        <a:xfrm xmlns:a="http://schemas.openxmlformats.org/drawingml/2006/main">
          <a:off x="5160146" y="2377154"/>
          <a:ext cx="1034221" cy="24620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latin typeface="Verdana" pitchFamily="34" charset="0"/>
            </a:rPr>
            <a:t>Dependable</a:t>
          </a:r>
        </a:p>
      </cdr:txBody>
    </cdr:sp>
  </cdr:relSizeAnchor>
  <cdr:relSizeAnchor xmlns:cdr="http://schemas.openxmlformats.org/drawingml/2006/chartDrawing">
    <cdr:from>
      <cdr:x>0.70562</cdr:x>
      <cdr:y>0.38044</cdr:y>
    </cdr:from>
    <cdr:to>
      <cdr:x>0.8098</cdr:x>
      <cdr:y>0.42611</cdr:y>
    </cdr:to>
    <cdr:sp macro="" textlink="">
      <cdr:nvSpPr>
        <cdr:cNvPr id="15" name="TextBox 4"/>
        <cdr:cNvSpPr txBox="1"/>
      </cdr:nvSpPr>
      <cdr:spPr>
        <a:xfrm xmlns:a="http://schemas.openxmlformats.org/drawingml/2006/main">
          <a:off x="6201764" y="2050883"/>
          <a:ext cx="915655" cy="24620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latin typeface="Verdana" pitchFamily="34" charset="0"/>
            </a:rPr>
            <a:t>Readiness</a:t>
          </a:r>
        </a:p>
      </cdr:txBody>
    </cdr:sp>
  </cdr:relSizeAnchor>
  <cdr:relSizeAnchor xmlns:cdr="http://schemas.openxmlformats.org/drawingml/2006/chartDrawing">
    <cdr:from>
      <cdr:x>0.68357</cdr:x>
      <cdr:y>0.33459</cdr:y>
    </cdr:from>
    <cdr:to>
      <cdr:x>0.75766</cdr:x>
      <cdr:y>0.38026</cdr:y>
    </cdr:to>
    <cdr:sp macro="" textlink="">
      <cdr:nvSpPr>
        <cdr:cNvPr id="16" name="TextBox 4"/>
        <cdr:cNvSpPr txBox="1"/>
      </cdr:nvSpPr>
      <cdr:spPr>
        <a:xfrm xmlns:a="http://schemas.openxmlformats.org/drawingml/2006/main">
          <a:off x="6008017" y="1803705"/>
          <a:ext cx="651188" cy="24620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latin typeface="Verdana" pitchFamily="34" charset="0"/>
            </a:rPr>
            <a:t>Caring</a:t>
          </a:r>
        </a:p>
      </cdr:txBody>
    </cdr:sp>
  </cdr:relSizeAnchor>
  <cdr:relSizeAnchor xmlns:cdr="http://schemas.openxmlformats.org/drawingml/2006/chartDrawing">
    <cdr:from>
      <cdr:x>0.45041</cdr:x>
      <cdr:y>0.42739</cdr:y>
    </cdr:from>
    <cdr:to>
      <cdr:x>0.56626</cdr:x>
      <cdr:y>0.50161</cdr:y>
    </cdr:to>
    <cdr:sp macro="" textlink="">
      <cdr:nvSpPr>
        <cdr:cNvPr id="17" name="TextBox 4"/>
        <cdr:cNvSpPr txBox="1"/>
      </cdr:nvSpPr>
      <cdr:spPr>
        <a:xfrm xmlns:a="http://schemas.openxmlformats.org/drawingml/2006/main">
          <a:off x="3958732" y="2304019"/>
          <a:ext cx="1018224"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latin typeface="Verdana" pitchFamily="34" charset="0"/>
            </a:rPr>
            <a:t>Understand</a:t>
          </a:r>
        </a:p>
        <a:p xmlns:a="http://schemas.openxmlformats.org/drawingml/2006/main">
          <a:r>
            <a:rPr lang="en-US" sz="1000" b="1" dirty="0" smtClean="0">
              <a:latin typeface="Verdana" pitchFamily="34" charset="0"/>
            </a:rPr>
            <a:t>Needs</a:t>
          </a:r>
        </a:p>
      </cdr:txBody>
    </cdr:sp>
  </cdr:relSizeAnchor>
  <cdr:relSizeAnchor xmlns:cdr="http://schemas.openxmlformats.org/drawingml/2006/chartDrawing">
    <cdr:from>
      <cdr:x>0.63575</cdr:x>
      <cdr:y>0.40913</cdr:y>
    </cdr:from>
    <cdr:to>
      <cdr:x>0.76436</cdr:x>
      <cdr:y>0.4548</cdr:y>
    </cdr:to>
    <cdr:sp macro="" textlink="">
      <cdr:nvSpPr>
        <cdr:cNvPr id="18" name="TextBox 4"/>
        <cdr:cNvSpPr txBox="1"/>
      </cdr:nvSpPr>
      <cdr:spPr>
        <a:xfrm xmlns:a="http://schemas.openxmlformats.org/drawingml/2006/main">
          <a:off x="5587684" y="2205540"/>
          <a:ext cx="1130438"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latin typeface="Verdana" pitchFamily="34" charset="0"/>
            </a:rPr>
            <a:t>Best Interest</a:t>
          </a:r>
        </a:p>
      </cdr:txBody>
    </cdr:sp>
  </cdr:relSizeAnchor>
  <cdr:relSizeAnchor xmlns:cdr="http://schemas.openxmlformats.org/drawingml/2006/chartDrawing">
    <cdr:from>
      <cdr:x>0.61309</cdr:x>
      <cdr:y>0.52862</cdr:y>
    </cdr:from>
    <cdr:to>
      <cdr:x>0.69447</cdr:x>
      <cdr:y>0.5743</cdr:y>
    </cdr:to>
    <cdr:sp macro="" textlink="">
      <cdr:nvSpPr>
        <cdr:cNvPr id="19" name="TextBox 4"/>
        <cdr:cNvSpPr txBox="1"/>
      </cdr:nvSpPr>
      <cdr:spPr>
        <a:xfrm xmlns:a="http://schemas.openxmlformats.org/drawingml/2006/main">
          <a:off x="5388554" y="2849730"/>
          <a:ext cx="715261" cy="24625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latin typeface="Verdana" pitchFamily="34" charset="0"/>
            </a:rPr>
            <a:t>Prompt</a:t>
          </a:r>
        </a:p>
      </cdr:txBody>
    </cdr:sp>
  </cdr:relSizeAnchor>
  <cdr:relSizeAnchor xmlns:cdr="http://schemas.openxmlformats.org/drawingml/2006/chartDrawing">
    <cdr:from>
      <cdr:x>0.4464</cdr:x>
      <cdr:y>0.52595</cdr:y>
    </cdr:from>
    <cdr:to>
      <cdr:x>0.58159</cdr:x>
      <cdr:y>0.57163</cdr:y>
    </cdr:to>
    <cdr:sp macro="" textlink="">
      <cdr:nvSpPr>
        <cdr:cNvPr id="20" name="TextBox 4"/>
        <cdr:cNvSpPr txBox="1"/>
      </cdr:nvSpPr>
      <cdr:spPr>
        <a:xfrm xmlns:a="http://schemas.openxmlformats.org/drawingml/2006/main">
          <a:off x="3923487" y="2835326"/>
          <a:ext cx="1188206" cy="24625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latin typeface="Verdana" pitchFamily="34" charset="0"/>
            </a:rPr>
            <a:t>Right 1</a:t>
          </a:r>
          <a:r>
            <a:rPr lang="en-US" sz="1000" b="1" baseline="30000" dirty="0" smtClean="0">
              <a:latin typeface="Verdana" pitchFamily="34" charset="0"/>
            </a:rPr>
            <a:t>st</a:t>
          </a:r>
          <a:r>
            <a:rPr lang="en-US" sz="1000" b="1" dirty="0" smtClean="0">
              <a:latin typeface="Verdana" pitchFamily="34" charset="0"/>
            </a:rPr>
            <a:t> Time</a:t>
          </a:r>
        </a:p>
      </cdr:txBody>
    </cdr:sp>
  </cdr:relSizeAnchor>
  <cdr:relSizeAnchor xmlns:cdr="http://schemas.openxmlformats.org/drawingml/2006/chartDrawing">
    <cdr:from>
      <cdr:x>0.50075</cdr:x>
      <cdr:y>0.38905</cdr:y>
    </cdr:from>
    <cdr:to>
      <cdr:x>0.59381</cdr:x>
      <cdr:y>0.43472</cdr:y>
    </cdr:to>
    <cdr:sp macro="" textlink="">
      <cdr:nvSpPr>
        <cdr:cNvPr id="21" name="TextBox 4"/>
        <cdr:cNvSpPr txBox="1"/>
      </cdr:nvSpPr>
      <cdr:spPr>
        <a:xfrm xmlns:a="http://schemas.openxmlformats.org/drawingml/2006/main">
          <a:off x="4401154" y="2097320"/>
          <a:ext cx="817919" cy="24620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latin typeface="Verdana" pitchFamily="34" charset="0"/>
            </a:rPr>
            <a:t>Accurate</a:t>
          </a:r>
        </a:p>
      </cdr:txBody>
    </cdr:sp>
  </cdr:relSizeAnchor>
  <cdr:relSizeAnchor xmlns:cdr="http://schemas.openxmlformats.org/drawingml/2006/chartDrawing">
    <cdr:from>
      <cdr:x>0.63268</cdr:x>
      <cdr:y>0.57293</cdr:y>
    </cdr:from>
    <cdr:to>
      <cdr:x>0.74178</cdr:x>
      <cdr:y>0.64715</cdr:y>
    </cdr:to>
    <cdr:sp macro="" textlink="">
      <cdr:nvSpPr>
        <cdr:cNvPr id="22" name="TextBox 4"/>
        <cdr:cNvSpPr txBox="1"/>
      </cdr:nvSpPr>
      <cdr:spPr>
        <a:xfrm xmlns:a="http://schemas.openxmlformats.org/drawingml/2006/main">
          <a:off x="5560746" y="3088613"/>
          <a:ext cx="958917"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latin typeface="Verdana" pitchFamily="34" charset="0"/>
            </a:rPr>
            <a:t>Individual </a:t>
          </a:r>
        </a:p>
        <a:p xmlns:a="http://schemas.openxmlformats.org/drawingml/2006/main">
          <a:r>
            <a:rPr lang="en-US" sz="1000" b="1" dirty="0" smtClean="0">
              <a:latin typeface="Verdana" pitchFamily="34" charset="0"/>
            </a:rPr>
            <a:t>Attention</a:t>
          </a:r>
        </a:p>
      </cdr:txBody>
    </cdr:sp>
  </cdr:relSizeAnchor>
  <cdr:relSizeAnchor xmlns:cdr="http://schemas.openxmlformats.org/drawingml/2006/chartDrawing">
    <cdr:from>
      <cdr:x>0.4359</cdr:x>
      <cdr:y>0.58521</cdr:y>
    </cdr:from>
    <cdr:to>
      <cdr:x>0.53425</cdr:x>
      <cdr:y>0.63088</cdr:y>
    </cdr:to>
    <cdr:sp macro="" textlink="">
      <cdr:nvSpPr>
        <cdr:cNvPr id="23" name="TextBox 4"/>
        <cdr:cNvSpPr txBox="1"/>
      </cdr:nvSpPr>
      <cdr:spPr>
        <a:xfrm xmlns:a="http://schemas.openxmlformats.org/drawingml/2006/main">
          <a:off x="3831198" y="3154814"/>
          <a:ext cx="864414" cy="24620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latin typeface="Verdana" pitchFamily="34" charset="0"/>
            </a:rPr>
            <a:t>Informed</a:t>
          </a:r>
        </a:p>
      </cdr:txBody>
    </cdr:sp>
  </cdr:relSizeAnchor>
  <cdr:relSizeAnchor xmlns:cdr="http://schemas.openxmlformats.org/drawingml/2006/chartDrawing">
    <cdr:from>
      <cdr:x>0.46277</cdr:x>
      <cdr:y>0.64597</cdr:y>
    </cdr:from>
    <cdr:to>
      <cdr:x>0.57443</cdr:x>
      <cdr:y>0.69164</cdr:y>
    </cdr:to>
    <cdr:sp macro="" textlink="">
      <cdr:nvSpPr>
        <cdr:cNvPr id="24" name="TextBox 4"/>
        <cdr:cNvSpPr txBox="1"/>
      </cdr:nvSpPr>
      <cdr:spPr>
        <a:xfrm xmlns:a="http://schemas.openxmlformats.org/drawingml/2006/main">
          <a:off x="4067328" y="3482362"/>
          <a:ext cx="981398" cy="24620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latin typeface="Verdana" pitchFamily="34" charset="0"/>
            </a:rPr>
            <a:t>Confidence</a:t>
          </a:r>
        </a:p>
      </cdr:txBody>
    </cdr:sp>
  </cdr:relSizeAnchor>
  <cdr:relSizeAnchor xmlns:cdr="http://schemas.openxmlformats.org/drawingml/2006/chartDrawing">
    <cdr:from>
      <cdr:x>0.63007</cdr:x>
      <cdr:y>0.40718</cdr:y>
    </cdr:from>
    <cdr:to>
      <cdr:x>0.63854</cdr:x>
      <cdr:y>0.45255</cdr:y>
    </cdr:to>
    <cdr:cxnSp macro="">
      <cdr:nvCxnSpPr>
        <cdr:cNvPr id="5" name="Straight Connector 4"/>
        <cdr:cNvCxnSpPr/>
      </cdr:nvCxnSpPr>
      <cdr:spPr>
        <a:xfrm xmlns:a="http://schemas.openxmlformats.org/drawingml/2006/main" flipV="1">
          <a:off x="5537825" y="2195069"/>
          <a:ext cx="74428" cy="24454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0.66637</cdr:x>
      <cdr:y>0.40127</cdr:y>
    </cdr:from>
    <cdr:to>
      <cdr:x>0.67121</cdr:x>
      <cdr:y>0.42296</cdr:y>
    </cdr:to>
    <cdr:cxnSp macro="">
      <cdr:nvCxnSpPr>
        <cdr:cNvPr id="25" name="Straight Connector 24"/>
        <cdr:cNvCxnSpPr/>
      </cdr:nvCxnSpPr>
      <cdr:spPr>
        <a:xfrm xmlns:a="http://schemas.openxmlformats.org/drawingml/2006/main" flipH="1" flipV="1">
          <a:off x="5856802" y="2163170"/>
          <a:ext cx="42531" cy="11695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0.68451</cdr:x>
      <cdr:y>0.39732</cdr:y>
    </cdr:from>
    <cdr:to>
      <cdr:x>0.70562</cdr:x>
      <cdr:y>0.40327</cdr:y>
    </cdr:to>
    <cdr:cxnSp macro="">
      <cdr:nvCxnSpPr>
        <cdr:cNvPr id="28" name="Straight Connector 27"/>
        <cdr:cNvCxnSpPr>
          <a:stCxn xmlns:a="http://schemas.openxmlformats.org/drawingml/2006/main" id="15" idx="1"/>
        </cdr:cNvCxnSpPr>
      </cdr:nvCxnSpPr>
      <cdr:spPr>
        <a:xfrm xmlns:a="http://schemas.openxmlformats.org/drawingml/2006/main" flipH="1" flipV="1">
          <a:off x="6016291" y="2141906"/>
          <a:ext cx="185473" cy="3207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2"/>
            <a:ext cx="3037840" cy="464579"/>
          </a:xfrm>
          <a:prstGeom prst="rect">
            <a:avLst/>
          </a:prstGeom>
          <a:noFill/>
          <a:ln w="9525">
            <a:noFill/>
            <a:miter lim="800000"/>
            <a:headEnd/>
            <a:tailEnd/>
          </a:ln>
          <a:effectLst/>
        </p:spPr>
        <p:txBody>
          <a:bodyPr vert="horz" wrap="square" lIns="90410" tIns="45206" rIns="90410" bIns="45206"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28675" name="Rectangle 3"/>
          <p:cNvSpPr>
            <a:spLocks noGrp="1" noChangeArrowheads="1"/>
          </p:cNvSpPr>
          <p:nvPr>
            <p:ph type="dt" sz="quarter" idx="1"/>
          </p:nvPr>
        </p:nvSpPr>
        <p:spPr bwMode="auto">
          <a:xfrm>
            <a:off x="3970938" y="2"/>
            <a:ext cx="3037840" cy="464579"/>
          </a:xfrm>
          <a:prstGeom prst="rect">
            <a:avLst/>
          </a:prstGeom>
          <a:noFill/>
          <a:ln w="9525">
            <a:noFill/>
            <a:miter lim="800000"/>
            <a:headEnd/>
            <a:tailEnd/>
          </a:ln>
          <a:effectLst/>
        </p:spPr>
        <p:txBody>
          <a:bodyPr vert="horz" wrap="square" lIns="90410" tIns="45206" rIns="90410" bIns="45206" numCol="1" anchor="t" anchorCtr="0" compatLnSpc="1">
            <a:prstTxWarp prst="textNoShape">
              <a:avLst/>
            </a:prstTxWarp>
          </a:bodyPr>
          <a:lstStyle>
            <a:lvl1pPr algn="r">
              <a:defRPr sz="1200">
                <a:latin typeface="Calibri" pitchFamily="34" charset="0"/>
              </a:defRPr>
            </a:lvl1pPr>
          </a:lstStyle>
          <a:p>
            <a:pPr>
              <a:defRPr/>
            </a:pPr>
            <a:fld id="{B0AB2764-5800-4807-8EA7-7EB7BBCCE5F9}" type="datetime1">
              <a:rPr lang="en-US"/>
              <a:pPr>
                <a:defRPr/>
              </a:pPr>
              <a:t>3/12/2013</a:t>
            </a:fld>
            <a:endParaRPr lang="en-US" dirty="0"/>
          </a:p>
        </p:txBody>
      </p:sp>
      <p:sp>
        <p:nvSpPr>
          <p:cNvPr id="28676" name="Rectangle 4"/>
          <p:cNvSpPr>
            <a:spLocks noGrp="1" noChangeArrowheads="1"/>
          </p:cNvSpPr>
          <p:nvPr>
            <p:ph type="ftr" sz="quarter" idx="2"/>
          </p:nvPr>
        </p:nvSpPr>
        <p:spPr bwMode="auto">
          <a:xfrm>
            <a:off x="0" y="8830214"/>
            <a:ext cx="3037840" cy="464578"/>
          </a:xfrm>
          <a:prstGeom prst="rect">
            <a:avLst/>
          </a:prstGeom>
          <a:noFill/>
          <a:ln w="9525">
            <a:noFill/>
            <a:miter lim="800000"/>
            <a:headEnd/>
            <a:tailEnd/>
          </a:ln>
          <a:effectLst/>
        </p:spPr>
        <p:txBody>
          <a:bodyPr vert="horz" wrap="square" lIns="90410" tIns="45206" rIns="90410" bIns="45206"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28677" name="Rectangle 5"/>
          <p:cNvSpPr>
            <a:spLocks noGrp="1" noChangeArrowheads="1"/>
          </p:cNvSpPr>
          <p:nvPr>
            <p:ph type="sldNum" sz="quarter" idx="3"/>
          </p:nvPr>
        </p:nvSpPr>
        <p:spPr bwMode="auto">
          <a:xfrm>
            <a:off x="3970938" y="8830214"/>
            <a:ext cx="3037840" cy="464578"/>
          </a:xfrm>
          <a:prstGeom prst="rect">
            <a:avLst/>
          </a:prstGeom>
          <a:noFill/>
          <a:ln w="9525">
            <a:noFill/>
            <a:miter lim="800000"/>
            <a:headEnd/>
            <a:tailEnd/>
          </a:ln>
          <a:effectLst/>
        </p:spPr>
        <p:txBody>
          <a:bodyPr vert="horz" wrap="square" lIns="90410" tIns="45206" rIns="90410" bIns="45206" numCol="1" anchor="b" anchorCtr="0" compatLnSpc="1">
            <a:prstTxWarp prst="textNoShape">
              <a:avLst/>
            </a:prstTxWarp>
          </a:bodyPr>
          <a:lstStyle>
            <a:lvl1pPr algn="r">
              <a:defRPr sz="1200">
                <a:latin typeface="Calibri" pitchFamily="34" charset="0"/>
              </a:defRPr>
            </a:lvl1pPr>
          </a:lstStyle>
          <a:p>
            <a:pPr>
              <a:defRPr/>
            </a:pPr>
            <a:fld id="{20364810-BD6B-4CB9-81F4-BA59241C549E}" type="slidenum">
              <a:rPr lang="en-US"/>
              <a:pPr>
                <a:defRPr/>
              </a:pPr>
              <a:t>‹#›</a:t>
            </a:fld>
            <a:endParaRPr lang="en-US" dirty="0"/>
          </a:p>
        </p:txBody>
      </p:sp>
    </p:spTree>
    <p:extLst>
      <p:ext uri="{BB962C8B-B14F-4D97-AF65-F5344CB8AC3E}">
        <p14:creationId xmlns="" xmlns:p14="http://schemas.microsoft.com/office/powerpoint/2010/main" val="1865763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579"/>
          </a:xfrm>
          <a:prstGeom prst="rect">
            <a:avLst/>
          </a:prstGeom>
        </p:spPr>
        <p:txBody>
          <a:bodyPr vert="horz" wrap="square" lIns="93277" tIns="46638" rIns="93277" bIns="46638"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3" name="Date Placeholder 2"/>
          <p:cNvSpPr>
            <a:spLocks noGrp="1"/>
          </p:cNvSpPr>
          <p:nvPr>
            <p:ph type="dt" idx="1"/>
          </p:nvPr>
        </p:nvSpPr>
        <p:spPr>
          <a:xfrm>
            <a:off x="3970938" y="2"/>
            <a:ext cx="3037840" cy="464579"/>
          </a:xfrm>
          <a:prstGeom prst="rect">
            <a:avLst/>
          </a:prstGeom>
        </p:spPr>
        <p:txBody>
          <a:bodyPr vert="horz" lIns="93277" tIns="46638" rIns="93277" bIns="46638" rtlCol="0"/>
          <a:lstStyle>
            <a:lvl1pPr algn="r" fontAlgn="auto">
              <a:spcBef>
                <a:spcPts val="0"/>
              </a:spcBef>
              <a:spcAft>
                <a:spcPts val="0"/>
              </a:spcAft>
              <a:defRPr sz="1200">
                <a:latin typeface="+mn-lt"/>
              </a:defRPr>
            </a:lvl1pPr>
          </a:lstStyle>
          <a:p>
            <a:pPr>
              <a:defRPr/>
            </a:pPr>
            <a:fld id="{2986F700-3E8D-44F6-86C3-1F88596FF02C}" type="datetime1">
              <a:rPr lang="en-US"/>
              <a:pPr>
                <a:defRPr/>
              </a:pPr>
              <a:t>3/12/2013</a:t>
            </a:fld>
            <a:endParaRPr lang="en-US" dirty="0"/>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3277" tIns="46638" rIns="93277" bIns="46638" rtlCol="0" anchor="ctr"/>
          <a:lstStyle/>
          <a:p>
            <a:pPr lvl="0"/>
            <a:endParaRPr lang="en-US" noProof="0" dirty="0"/>
          </a:p>
        </p:txBody>
      </p:sp>
      <p:sp>
        <p:nvSpPr>
          <p:cNvPr id="5" name="Notes Placeholder 4"/>
          <p:cNvSpPr>
            <a:spLocks noGrp="1"/>
          </p:cNvSpPr>
          <p:nvPr>
            <p:ph type="body" sz="quarter" idx="3"/>
          </p:nvPr>
        </p:nvSpPr>
        <p:spPr>
          <a:xfrm>
            <a:off x="701040" y="4415913"/>
            <a:ext cx="5608320" cy="4182817"/>
          </a:xfrm>
          <a:prstGeom prst="rect">
            <a:avLst/>
          </a:prstGeom>
        </p:spPr>
        <p:txBody>
          <a:bodyPr vert="horz" wrap="square" lIns="93277" tIns="46638" rIns="93277" bIns="46638"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214"/>
            <a:ext cx="3037840" cy="464578"/>
          </a:xfrm>
          <a:prstGeom prst="rect">
            <a:avLst/>
          </a:prstGeom>
        </p:spPr>
        <p:txBody>
          <a:bodyPr vert="horz" wrap="square" lIns="93277" tIns="46638" rIns="93277" bIns="46638"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938" y="8830214"/>
            <a:ext cx="3037840" cy="464578"/>
          </a:xfrm>
          <a:prstGeom prst="rect">
            <a:avLst/>
          </a:prstGeom>
        </p:spPr>
        <p:txBody>
          <a:bodyPr vert="horz" lIns="93277" tIns="46638" rIns="93277" bIns="46638" rtlCol="0" anchor="b"/>
          <a:lstStyle>
            <a:lvl1pPr algn="r" fontAlgn="auto">
              <a:spcBef>
                <a:spcPts val="0"/>
              </a:spcBef>
              <a:spcAft>
                <a:spcPts val="0"/>
              </a:spcAft>
              <a:defRPr sz="1200">
                <a:latin typeface="+mn-lt"/>
              </a:defRPr>
            </a:lvl1pPr>
          </a:lstStyle>
          <a:p>
            <a:pPr>
              <a:defRPr/>
            </a:pPr>
            <a:fld id="{0ED554EC-489A-4D9A-8F7E-499EA55B010A}" type="slidenum">
              <a:rPr lang="en-US"/>
              <a:pPr>
                <a:defRPr/>
              </a:pPr>
              <a:t>‹#›</a:t>
            </a:fld>
            <a:endParaRPr lang="en-US" dirty="0"/>
          </a:p>
        </p:txBody>
      </p:sp>
    </p:spTree>
    <p:extLst>
      <p:ext uri="{BB962C8B-B14F-4D97-AF65-F5344CB8AC3E}">
        <p14:creationId xmlns="" xmlns:p14="http://schemas.microsoft.com/office/powerpoint/2010/main" val="10951374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1BCF352-5D04-4AB9-94CE-81CE421892B4}"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B5CD08-4B15-4FFA-8A13-DDCA11B0B260}" type="slidenum">
              <a:rPr lang="en-US"/>
              <a:pPr/>
              <a:t>2</a:t>
            </a:fld>
            <a:endParaRPr lang="en-US" dirty="0"/>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D554EC-489A-4D9A-8F7E-499EA55B010A}"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CB0DD55-3947-4765-848E-1901CF6F81D0}" type="slidenum">
              <a:rPr lang="en-US" smtClean="0"/>
              <a:pPr/>
              <a:t>21</a:t>
            </a:fld>
            <a:endParaRPr lang="en-US" dirty="0" smtClean="0"/>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D554EC-489A-4D9A-8F7E-499EA55B010A}" type="slidenum">
              <a:rPr lang="en-US" smtClean="0"/>
              <a:pPr>
                <a:defRPr/>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46E0C9-C8F7-4D75-9E7C-61770D1C2179}" type="datetime1">
              <a:rPr lang="en-US" smtClean="0"/>
              <a:pPr/>
              <a:t>3/12/2013</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C18C4F31-8008-4E1D-9038-60163B0A6EA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90600"/>
            <a:ext cx="37719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990600"/>
            <a:ext cx="37719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85ED8B53-D526-4270-9FC0-F3EC2E2D991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56DC886B-4EAC-4E0D-9383-153B003EA3E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6E7F5B39-F112-47C5-8062-164C2921194A}"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CD8B3013-DFD8-4C3E-ADE4-421965EF2414}"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F2BF1B03-7202-430A-A743-C08A33CD1C21}"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FB80CDF-7814-4D8F-8CA2-C302BEED9BA3}"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E5900905-4548-4AF2-B460-D306E1AF94A2}"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0388" y="122238"/>
            <a:ext cx="21717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22238"/>
            <a:ext cx="636270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79E8BCC3-D8D6-4153-A6C3-E683CBA12EE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600" y="50725"/>
            <a:ext cx="8229600" cy="64452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156346" y="942975"/>
            <a:ext cx="6359004"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708A8BE-9FB9-48E5-AF37-F2DE351DA942}" type="datetime1">
              <a:rPr lang="en-US" smtClean="0"/>
              <a:pPr/>
              <a:t>3/12/2013</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A15E1DC-E360-4445-BBD2-98DA08FD6208}" type="datetime1">
              <a:rPr lang="en-US" smtClean="0"/>
              <a:pPr/>
              <a:t>3/12/2013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24578" name="AutoShape 2" descr="http://www.mccormick.com/~/media/Images/Sites/McCormick/Spices%20101/Spices101%20Landing/ageSpice.ashx"/>
          <p:cNvSpPr>
            <a:spLocks noChangeAspect="1" noChangeArrowheads="1"/>
          </p:cNvSpPr>
          <p:nvPr userDrawn="1"/>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580" name="AutoShape 4" descr="http://www.mccormick.com/~/media/Images/Sites/McCormick/Spices%20101/Spices101%20Landing/ageSpice.ashx"/>
          <p:cNvSpPr>
            <a:spLocks noChangeAspect="1" noChangeArrowheads="1"/>
          </p:cNvSpPr>
          <p:nvPr userDrawn="1"/>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8B45F-D5FD-4CA9-8C97-4EA75465C79F}" type="datetime1">
              <a:rPr lang="en-US" smtClean="0"/>
              <a:pPr/>
              <a:t>3/12/2013</a:t>
            </a:fld>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6962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19200"/>
            <a:ext cx="7772400" cy="4876800"/>
          </a:xfrm>
        </p:spPr>
        <p:txBody>
          <a:bodyPr/>
          <a:lstStyle/>
          <a:p>
            <a:endParaRPr lang="en-US" dirty="0"/>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dirty="0"/>
          </a:p>
        </p:txBody>
      </p:sp>
      <p:sp>
        <p:nvSpPr>
          <p:cNvPr id="5" name="Slide Number Placeholder 4"/>
          <p:cNvSpPr>
            <a:spLocks noGrp="1"/>
          </p:cNvSpPr>
          <p:nvPr>
            <p:ph type="sldNum" sz="quarter" idx="11"/>
          </p:nvPr>
        </p:nvSpPr>
        <p:spPr>
          <a:xfrm>
            <a:off x="8801100" y="6553200"/>
            <a:ext cx="685800" cy="457200"/>
          </a:xfrm>
        </p:spPr>
        <p:txBody>
          <a:bodyPr/>
          <a:lstStyle>
            <a:lvl1pPr>
              <a:defRPr/>
            </a:lvl1pPr>
          </a:lstStyle>
          <a:p>
            <a:fld id="{380D0B89-2494-4C45-BC53-A334C4078817}" type="slidenum">
              <a:rPr lang="en-US"/>
              <a:pPr/>
              <a:t>‹#›</a:t>
            </a:fld>
            <a:endParaRPr lang="en-US" dirty="0"/>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104325" name="Rectangle 5"/>
          <p:cNvSpPr>
            <a:spLocks noChangeArrowheads="1"/>
          </p:cNvSpPr>
          <p:nvPr/>
        </p:nvSpPr>
        <p:spPr bwMode="ltGray">
          <a:xfrm>
            <a:off x="152400" y="0"/>
            <a:ext cx="152400" cy="685800"/>
          </a:xfrm>
          <a:prstGeom prst="rect">
            <a:avLst/>
          </a:prstGeom>
          <a:solidFill>
            <a:schemeClr val="bg1"/>
          </a:solidFill>
          <a:ln w="9525">
            <a:noFill/>
            <a:miter lim="800000"/>
            <a:headEnd/>
            <a:tailEnd/>
          </a:ln>
          <a:effectLst/>
        </p:spPr>
        <p:txBody>
          <a:bodyPr wrap="none" anchor="ctr"/>
          <a:lstStyle/>
          <a:p>
            <a:endParaRPr lang="en-US" dirty="0"/>
          </a:p>
        </p:txBody>
      </p:sp>
      <p:sp>
        <p:nvSpPr>
          <p:cNvPr id="2104332" name="Rectangle 12"/>
          <p:cNvSpPr>
            <a:spLocks noChangeArrowheads="1"/>
          </p:cNvSpPr>
          <p:nvPr/>
        </p:nvSpPr>
        <p:spPr bwMode="auto">
          <a:xfrm>
            <a:off x="762000" y="2438400"/>
            <a:ext cx="7543800" cy="1143000"/>
          </a:xfrm>
          <a:prstGeom prst="rect">
            <a:avLst/>
          </a:prstGeom>
          <a:noFill/>
          <a:ln w="9525">
            <a:noFill/>
            <a:miter lim="800000"/>
            <a:headEnd/>
            <a:tailEnd/>
          </a:ln>
          <a:effectLst/>
        </p:spPr>
        <p:txBody>
          <a:bodyPr anchor="ctr"/>
          <a:lstStyle/>
          <a:p>
            <a:pPr algn="ctr"/>
            <a:endParaRPr lang="en-US" sz="3200" b="1" dirty="0">
              <a:solidFill>
                <a:srgbClr val="0A50A1"/>
              </a:solidFill>
            </a:endParaRPr>
          </a:p>
        </p:txBody>
      </p:sp>
      <p:sp>
        <p:nvSpPr>
          <p:cNvPr id="2104335" name="Rectangle 15"/>
          <p:cNvSpPr>
            <a:spLocks noGrp="1" noChangeArrowheads="1"/>
          </p:cNvSpPr>
          <p:nvPr>
            <p:ph type="ctrTitle" sz="quarter"/>
          </p:nvPr>
        </p:nvSpPr>
        <p:spPr>
          <a:xfrm>
            <a:off x="685800" y="2263775"/>
            <a:ext cx="7772400" cy="1470025"/>
          </a:xfrm>
        </p:spPr>
        <p:txBody>
          <a:bodyPr wrap="square" anchor="ctr"/>
          <a:lstStyle>
            <a:lvl1pPr algn="ctr">
              <a:defRPr/>
            </a:lvl1pPr>
          </a:lstStyle>
          <a:p>
            <a:r>
              <a:rPr lang="en-US"/>
              <a:t>Click to edit Master title style</a:t>
            </a:r>
          </a:p>
        </p:txBody>
      </p:sp>
      <p:grpSp>
        <p:nvGrpSpPr>
          <p:cNvPr id="2" name="Group 7"/>
          <p:cNvGrpSpPr/>
          <p:nvPr userDrawn="1"/>
        </p:nvGrpSpPr>
        <p:grpSpPr>
          <a:xfrm>
            <a:off x="0" y="438412"/>
            <a:ext cx="9144001" cy="6300040"/>
            <a:chOff x="0" y="-13648"/>
            <a:chExt cx="9144001" cy="6752099"/>
          </a:xfrm>
        </p:grpSpPr>
        <p:sp>
          <p:nvSpPr>
            <p:cNvPr id="9" name="Rectangle 8"/>
            <p:cNvSpPr/>
            <p:nvPr/>
          </p:nvSpPr>
          <p:spPr>
            <a:xfrm>
              <a:off x="4162558" y="-13648"/>
              <a:ext cx="777923" cy="327546"/>
            </a:xfrm>
            <a:prstGeom prst="rect">
              <a:avLst/>
            </a:prstGeom>
            <a:gradFill flip="none" rotWithShape="1">
              <a:gsLst>
                <a:gs pos="0">
                  <a:srgbClr val="003366">
                    <a:alpha val="21000"/>
                  </a:srgbClr>
                </a:gs>
                <a:gs pos="100000">
                  <a:srgbClr val="336699">
                    <a:alpha val="0"/>
                  </a:srgbClr>
                </a:gs>
              </a:gsLst>
              <a:lin ang="10800000" scaled="1"/>
              <a:tileRect/>
            </a:gra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Rectangle 11"/>
            <p:cNvSpPr/>
            <p:nvPr/>
          </p:nvSpPr>
          <p:spPr>
            <a:xfrm>
              <a:off x="5819313" y="-13648"/>
              <a:ext cx="777923" cy="327546"/>
            </a:xfrm>
            <a:prstGeom prst="rect">
              <a:avLst/>
            </a:prstGeom>
            <a:gradFill flip="none" rotWithShape="1">
              <a:gsLst>
                <a:gs pos="0">
                  <a:srgbClr val="003366">
                    <a:alpha val="21000"/>
                  </a:srgbClr>
                </a:gs>
                <a:gs pos="100000">
                  <a:srgbClr val="336699">
                    <a:alpha val="0"/>
                  </a:srgbClr>
                </a:gs>
              </a:gsLst>
              <a:lin ang="5400000" scaled="1"/>
              <a:tileRect/>
            </a:gra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 name="Rectangle 12"/>
            <p:cNvSpPr/>
            <p:nvPr/>
          </p:nvSpPr>
          <p:spPr>
            <a:xfrm>
              <a:off x="7503973" y="-13648"/>
              <a:ext cx="777923" cy="327546"/>
            </a:xfrm>
            <a:prstGeom prst="rect">
              <a:avLst/>
            </a:prstGeom>
            <a:gradFill flip="none" rotWithShape="1">
              <a:gsLst>
                <a:gs pos="0">
                  <a:srgbClr val="003366">
                    <a:alpha val="21000"/>
                  </a:srgbClr>
                </a:gs>
                <a:gs pos="100000">
                  <a:srgbClr val="336699">
                    <a:alpha val="0"/>
                  </a:srgbClr>
                </a:gs>
              </a:gsLst>
              <a:lin ang="5400000" scaled="1"/>
              <a:tileRect/>
            </a:gra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 name="Rectangle 13"/>
            <p:cNvSpPr/>
            <p:nvPr/>
          </p:nvSpPr>
          <p:spPr>
            <a:xfrm>
              <a:off x="8366077" y="-13648"/>
              <a:ext cx="777923" cy="327546"/>
            </a:xfrm>
            <a:prstGeom prst="rect">
              <a:avLst/>
            </a:prstGeom>
            <a:gradFill flip="none" rotWithShape="1">
              <a:gsLst>
                <a:gs pos="0">
                  <a:srgbClr val="003366">
                    <a:alpha val="21000"/>
                  </a:srgbClr>
                </a:gs>
                <a:gs pos="100000">
                  <a:srgbClr val="336699">
                    <a:alpha val="0"/>
                  </a:srgbClr>
                </a:gs>
              </a:gsLst>
              <a:lin ang="8100000" scaled="1"/>
              <a:tileRect/>
            </a:gra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15" name="Picture 5"/>
            <p:cNvPicPr>
              <a:picLocks noChangeAspect="1" noChangeArrowheads="1"/>
            </p:cNvPicPr>
            <p:nvPr/>
          </p:nvPicPr>
          <p:blipFill>
            <a:blip r:embed="rId2" cstate="print"/>
            <a:srcRect/>
            <a:stretch>
              <a:fillRect/>
            </a:stretch>
          </p:blipFill>
          <p:spPr bwMode="auto">
            <a:xfrm>
              <a:off x="0" y="6290776"/>
              <a:ext cx="9144001" cy="447675"/>
            </a:xfrm>
            <a:prstGeom prst="rect">
              <a:avLst/>
            </a:prstGeom>
            <a:noFill/>
            <a:ln w="9525">
              <a:noFill/>
              <a:miter lim="800000"/>
              <a:headEnd/>
              <a:tailEnd/>
            </a:ln>
          </p:spPr>
        </p:pic>
      </p:grpSp>
      <p:sp>
        <p:nvSpPr>
          <p:cNvPr id="16" name="TextBox 15"/>
          <p:cNvSpPr txBox="1"/>
          <p:nvPr userDrawn="1"/>
        </p:nvSpPr>
        <p:spPr>
          <a:xfrm>
            <a:off x="8522190" y="6356441"/>
            <a:ext cx="586855" cy="215444"/>
          </a:xfrm>
          <a:prstGeom prst="rect">
            <a:avLst/>
          </a:prstGeom>
          <a:noFill/>
        </p:spPr>
        <p:txBody>
          <a:bodyPr wrap="square" rtlCol="0">
            <a:spAutoFit/>
          </a:bodyPr>
          <a:lstStyle/>
          <a:p>
            <a:pPr algn="r"/>
            <a:fld id="{3172C6D0-99C5-4C9A-9186-4A22A346F589}" type="slidenum">
              <a:rPr lang="en-US" sz="800" b="1" smtClean="0">
                <a:solidFill>
                  <a:schemeClr val="bg2">
                    <a:lumMod val="10000"/>
                  </a:schemeClr>
                </a:solidFill>
                <a:latin typeface="Verdana" pitchFamily="34" charset="0"/>
                <a:ea typeface="Verdana" pitchFamily="34" charset="0"/>
                <a:cs typeface="Verdana" pitchFamily="34" charset="0"/>
              </a:rPr>
              <a:pPr algn="r"/>
              <a:t>‹#›</a:t>
            </a:fld>
            <a:endParaRPr lang="en-US" sz="800" b="1" dirty="0" smtClean="0">
              <a:solidFill>
                <a:schemeClr val="bg2">
                  <a:lumMod val="10000"/>
                </a:schemeClr>
              </a:solidFill>
              <a:latin typeface="Verdana" pitchFamily="34" charset="0"/>
              <a:ea typeface="Verdana" pitchFamily="34" charset="0"/>
              <a:cs typeface="Verdana" pitchFamily="34" charset="0"/>
            </a:endParaRPr>
          </a:p>
        </p:txBody>
      </p:sp>
      <p:pic>
        <p:nvPicPr>
          <p:cNvPr id="17" name="Picture 16" descr="HG-Logo.png"/>
          <p:cNvPicPr>
            <a:picLocks noChangeAspect="1"/>
          </p:cNvPicPr>
          <p:nvPr userDrawn="1"/>
        </p:nvPicPr>
        <p:blipFill>
          <a:blip r:embed="rId3" cstate="email"/>
          <a:stretch>
            <a:fillRect/>
          </a:stretch>
        </p:blipFill>
        <p:spPr>
          <a:xfrm>
            <a:off x="6882098" y="6357682"/>
            <a:ext cx="1830820" cy="266386"/>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nside slide">
    <p:spTree>
      <p:nvGrpSpPr>
        <p:cNvPr id="1" name=""/>
        <p:cNvGrpSpPr/>
        <p:nvPr/>
      </p:nvGrpSpPr>
      <p:grpSpPr>
        <a:xfrm>
          <a:off x="0" y="0"/>
          <a:ext cx="0" cy="0"/>
          <a:chOff x="0" y="0"/>
          <a:chExt cx="0" cy="0"/>
        </a:xfrm>
      </p:grpSpPr>
      <p:sp>
        <p:nvSpPr>
          <p:cNvPr id="2" name="Title 1"/>
          <p:cNvSpPr>
            <a:spLocks noGrp="1"/>
          </p:cNvSpPr>
          <p:nvPr>
            <p:ph type="title"/>
          </p:nvPr>
        </p:nvSpPr>
        <p:spPr>
          <a:xfrm>
            <a:off x="276225" y="197722"/>
            <a:ext cx="8229600" cy="644526"/>
          </a:xfrm>
        </p:spPr>
        <p:txBody>
          <a:bodyPr/>
          <a:lstStyle>
            <a:lvl1pPr>
              <a:defRPr>
                <a:solidFill>
                  <a:schemeClr val="tx1">
                    <a:lumMod val="65000"/>
                    <a:lumOff val="35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A15E1DC-E360-4445-BBD2-98DA08FD6208}" type="datetime1">
              <a:rPr lang="en-US" smtClean="0"/>
              <a:pPr/>
              <a:t>3/12/2013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ext Placeholder 2"/>
          <p:cNvSpPr>
            <a:spLocks noGrp="1"/>
          </p:cNvSpPr>
          <p:nvPr>
            <p:ph idx="1"/>
          </p:nvPr>
        </p:nvSpPr>
        <p:spPr>
          <a:xfrm>
            <a:off x="285750" y="846201"/>
            <a:ext cx="8229600" cy="4525963"/>
          </a:xfrm>
          <a:prstGeom prst="rect">
            <a:avLst/>
          </a:prstGeom>
        </p:spPr>
        <p:txBody>
          <a:bodyPr vert="horz" lIns="91440" tIns="45720" rIns="91440" bIns="45720" rtlCol="0">
            <a:normAutofit/>
          </a:bodyPr>
          <a:lstStyle>
            <a:lvl1pPr marL="119063" indent="-119063">
              <a:spcBef>
                <a:spcPts val="600"/>
              </a:spcBef>
              <a:buFont typeface="Arial" pitchFamily="34" charset="0"/>
              <a:buChar char="•"/>
              <a:defRPr sz="1600">
                <a:solidFill>
                  <a:srgbClr val="595959"/>
                </a:solidFill>
                <a:latin typeface="Verdana" pitchFamily="34" charset="0"/>
                <a:ea typeface="Verdana" pitchFamily="34" charset="0"/>
                <a:cs typeface="Verdana" pitchFamily="34" charset="0"/>
              </a:defRPr>
            </a:lvl1pPr>
            <a:lvl2pPr marL="344488" indent="-119063">
              <a:spcBef>
                <a:spcPts val="600"/>
              </a:spcBef>
              <a:buFont typeface="Verdana" pitchFamily="34" charset="0"/>
              <a:buChar char="–"/>
              <a:defRPr sz="1200">
                <a:solidFill>
                  <a:srgbClr val="595959"/>
                </a:solidFill>
                <a:latin typeface="Verdana" pitchFamily="34" charset="0"/>
                <a:ea typeface="Verdana" pitchFamily="34" charset="0"/>
                <a:cs typeface="Verdana" pitchFamily="34" charset="0"/>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pic>
        <p:nvPicPr>
          <p:cNvPr id="4" name="Picture 4" descr="HG Logo"/>
          <p:cNvPicPr>
            <a:picLocks noChangeAspect="1" noChangeArrowheads="1"/>
          </p:cNvPicPr>
          <p:nvPr userDrawn="1"/>
        </p:nvPicPr>
        <p:blipFill>
          <a:blip r:embed="rId3" cstate="email">
            <a:clrChange>
              <a:clrFrom>
                <a:srgbClr val="FDFDFD"/>
              </a:clrFrom>
              <a:clrTo>
                <a:srgbClr val="FDFDFD">
                  <a:alpha val="0"/>
                </a:srgbClr>
              </a:clrTo>
            </a:clrChange>
          </a:blip>
          <a:srcRect/>
          <a:stretch>
            <a:fillRect/>
          </a:stretch>
        </p:blipFill>
        <p:spPr bwMode="auto">
          <a:xfrm>
            <a:off x="6096000" y="6196013"/>
            <a:ext cx="2971800" cy="433387"/>
          </a:xfrm>
          <a:prstGeom prst="rect">
            <a:avLst/>
          </a:prstGeom>
          <a:noFill/>
          <a:ln w="9525">
            <a:noFill/>
            <a:miter lim="800000"/>
            <a:headEnd/>
            <a:tailEnd/>
          </a:ln>
        </p:spPr>
      </p:pic>
      <p:sp>
        <p:nvSpPr>
          <p:cNvPr id="6146" name="Rectangle 2"/>
          <p:cNvSpPr>
            <a:spLocks noGrp="1" noChangeArrowheads="1"/>
          </p:cNvSpPr>
          <p:nvPr>
            <p:ph type="ctrTitle"/>
          </p:nvPr>
        </p:nvSpPr>
        <p:spPr>
          <a:xfrm>
            <a:off x="4953000" y="1600200"/>
            <a:ext cx="4038600" cy="533400"/>
          </a:xfrm>
        </p:spPr>
        <p:txBody>
          <a:bodyPr wrap="square" anchor="t"/>
          <a:lstStyle>
            <a:lvl1pPr algn="ctr">
              <a:defRPr sz="3600">
                <a:latin typeface="Whitney" pitchFamily="50" charset="0"/>
              </a:defRPr>
            </a:lvl1pPr>
          </a:lstStyle>
          <a:p>
            <a:r>
              <a:rPr lang="en-US"/>
              <a:t>Click to edit Master title style</a:t>
            </a:r>
          </a:p>
        </p:txBody>
      </p:sp>
      <p:sp>
        <p:nvSpPr>
          <p:cNvPr id="6147" name="Rectangle 3"/>
          <p:cNvSpPr>
            <a:spLocks noGrp="1" noChangeArrowheads="1"/>
          </p:cNvSpPr>
          <p:nvPr>
            <p:ph type="subTitle" idx="1"/>
          </p:nvPr>
        </p:nvSpPr>
        <p:spPr>
          <a:xfrm>
            <a:off x="4953000" y="2209800"/>
            <a:ext cx="4038600" cy="1371600"/>
          </a:xfrm>
        </p:spPr>
        <p:txBody>
          <a:bodyPr/>
          <a:lstStyle>
            <a:lvl1pPr marL="0" indent="0" algn="ctr">
              <a:buFontTx/>
              <a:buNone/>
              <a:defRPr>
                <a:latin typeface="Whitney" pitchFamily="50" charset="0"/>
              </a:defRPr>
            </a:lvl1pPr>
          </a:lstStyle>
          <a:p>
            <a:r>
              <a:rPr lang="en-US"/>
              <a:t>Click to edit Master subtitle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0250D1AB-9726-4257-9C30-6F9B784459F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hyperlink" Target="http://images.google.com/url?sa=i&amp;rct=j&amp;q=ch+booth+lib+rary&amp;source=images&amp;cd=&amp;cad=rja&amp;docid=3utSohEeLW2xOM&amp;tbnid=jwrWBL1HrV9IFM:&amp;ved=0CAUQjRw&amp;url=http://dumais.us/newtown/blog/?cat=96&amp;ei=7P83UbvfAYen0AHA44CgAQ&amp;bvm=bv.43287494,d.dmQ&amp;psig=AFQjCNG-kqd7PsAXwGeiY9ydyCxCZfSb4g&amp;ust=1362710879580162"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image" Target="../media/image5.gif"/><Relationship Id="rId10" Type="http://schemas.openxmlformats.org/officeDocument/2006/relationships/hyperlink" Target="http://images.google.com/url?sa=i&amp;rct=j&amp;q=ch+booth+library&amp;source=images&amp;cd=&amp;cad=rja&amp;docid=8YZ2gHuC7JoRHM&amp;tbnid=rHczi9pTzyyLgM:&amp;ved=0CAUQjRw&amp;url=http://www.flickr.com/photos/gcdougherty/3130244664/&amp;ei=XP43UYqpNuHg0gGAo4HIAw&amp;bvm=bv.43287494,d.dmQ&amp;psig=AFQjCNHYfZ-zHDOn4nedu9bgPW_Km6xnfg&amp;ust=1362710480605312" TargetMode="External"/><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7.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25" y="50725"/>
            <a:ext cx="8229600" cy="644526"/>
          </a:xfrm>
          <a:prstGeom prst="rect">
            <a:avLst/>
          </a:prstGeom>
          <a:noFill/>
          <a:ln w="9525" algn="ctr">
            <a:noFill/>
            <a:miter lim="800000"/>
            <a:headEnd/>
            <a:tailEnd/>
          </a:ln>
        </p:spPr>
        <p:txBody>
          <a:bodyPr anchor="ctr"/>
          <a:lstStyle/>
          <a:p>
            <a:r>
              <a:rPr lang="en-US" dirty="0" smtClean="0"/>
              <a:t>Click to edit Master title style</a:t>
            </a:r>
            <a:endParaRPr lang="en-US" dirty="0"/>
          </a:p>
        </p:txBody>
      </p:sp>
      <p:sp>
        <p:nvSpPr>
          <p:cNvPr id="3" name="Text Placeholder 2"/>
          <p:cNvSpPr>
            <a:spLocks noGrp="1"/>
          </p:cNvSpPr>
          <p:nvPr>
            <p:ph type="body" idx="1"/>
          </p:nvPr>
        </p:nvSpPr>
        <p:spPr>
          <a:xfrm>
            <a:off x="285750" y="942975"/>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8A01B-5D73-4FD2-9F2D-2DDE9E3CEBE9}" type="datetime1">
              <a:rPr lang="en-US" smtClean="0"/>
              <a:pPr/>
              <a:t>3/12/2013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A0614-F2E1-4B8F-ADCC-636EAD57A8DB}" type="slidenum">
              <a:rPr lang="en-US" smtClean="0"/>
              <a:pPr/>
              <a:t>‹#›</a:t>
            </a:fld>
            <a:endParaRPr lang="en-US" dirty="0"/>
          </a:p>
        </p:txBody>
      </p:sp>
      <p:pic>
        <p:nvPicPr>
          <p:cNvPr id="28" name="Picture 5"/>
          <p:cNvPicPr>
            <a:picLocks noChangeAspect="1" noChangeArrowheads="1"/>
          </p:cNvPicPr>
          <p:nvPr userDrawn="1"/>
        </p:nvPicPr>
        <p:blipFill>
          <a:blip r:embed="rId9" cstate="print"/>
          <a:srcRect/>
          <a:stretch>
            <a:fillRect/>
          </a:stretch>
        </p:blipFill>
        <p:spPr bwMode="auto">
          <a:xfrm>
            <a:off x="0" y="6290776"/>
            <a:ext cx="9144001" cy="447675"/>
          </a:xfrm>
          <a:prstGeom prst="rect">
            <a:avLst/>
          </a:prstGeom>
          <a:noFill/>
          <a:ln w="9525">
            <a:noFill/>
            <a:miter lim="800000"/>
            <a:headEnd/>
            <a:tailEnd/>
          </a:ln>
        </p:spPr>
      </p:pic>
      <p:sp>
        <p:nvSpPr>
          <p:cNvPr id="8" name="TextBox 7"/>
          <p:cNvSpPr txBox="1"/>
          <p:nvPr/>
        </p:nvSpPr>
        <p:spPr>
          <a:xfrm>
            <a:off x="8522190" y="6356441"/>
            <a:ext cx="586855" cy="215444"/>
          </a:xfrm>
          <a:prstGeom prst="rect">
            <a:avLst/>
          </a:prstGeom>
          <a:noFill/>
        </p:spPr>
        <p:txBody>
          <a:bodyPr wrap="square" rtlCol="0">
            <a:spAutoFit/>
          </a:bodyPr>
          <a:lstStyle/>
          <a:p>
            <a:pPr algn="r"/>
            <a:fld id="{3172C6D0-99C5-4C9A-9186-4A22A346F589}" type="slidenum">
              <a:rPr lang="en-US" sz="800" b="1" smtClean="0">
                <a:solidFill>
                  <a:schemeClr val="bg2">
                    <a:lumMod val="10000"/>
                  </a:schemeClr>
                </a:solidFill>
                <a:latin typeface="Verdana" pitchFamily="34" charset="0"/>
                <a:ea typeface="Verdana" pitchFamily="34" charset="0"/>
                <a:cs typeface="Verdana" pitchFamily="34" charset="0"/>
              </a:rPr>
              <a:pPr algn="r"/>
              <a:t>‹#›</a:t>
            </a:fld>
            <a:endParaRPr lang="en-US" sz="800" b="1" dirty="0" smtClean="0">
              <a:solidFill>
                <a:schemeClr val="bg2">
                  <a:lumMod val="10000"/>
                </a:schemeClr>
              </a:solidFill>
              <a:latin typeface="Verdana" pitchFamily="34" charset="0"/>
              <a:ea typeface="Verdana" pitchFamily="34" charset="0"/>
              <a:cs typeface="Verdana" pitchFamily="34" charset="0"/>
            </a:endParaRPr>
          </a:p>
        </p:txBody>
      </p:sp>
      <p:pic>
        <p:nvPicPr>
          <p:cNvPr id="1026" name="Picture 2" descr="http://farm4.staticflickr.com/3217/3130244664_5579be2808_z.jpg?zz=1">
            <a:hlinkClick r:id="rId10"/>
          </p:cNvPr>
          <p:cNvPicPr>
            <a:picLocks noChangeAspect="1" noChangeArrowheads="1"/>
          </p:cNvPicPr>
          <p:nvPr userDrawn="1"/>
        </p:nvPicPr>
        <p:blipFill>
          <a:blip r:embed="rId11" cstate="print">
            <a:extLst>
              <a:ext uri="{28A0092B-C50C-407E-A947-70E740481C1C}">
                <a14:useLocalDpi xmlns="" xmlns:a14="http://schemas.microsoft.com/office/drawing/2010/main" val="0"/>
              </a:ext>
            </a:extLst>
          </a:blip>
          <a:srcRect/>
          <a:stretch>
            <a:fillRect/>
          </a:stretch>
        </p:blipFill>
        <p:spPr bwMode="auto">
          <a:xfrm>
            <a:off x="8465154" y="-13648"/>
            <a:ext cx="629908" cy="47144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t1.gstatic.com/images?q=tbn:ANd9GcRO4AoidA0se0ahPpz9J7PH2gmE1LuIRgNqSUn62DVI_bzH_JWk4g"/>
          <p:cNvPicPr>
            <a:picLocks noChangeAspect="1" noChangeArrowheads="1"/>
          </p:cNvPicPr>
          <p:nvPr userDrawn="1"/>
        </p:nvPicPr>
        <p:blipFill>
          <a:blip r:embed="rId12" cstate="print">
            <a:extLst>
              <a:ext uri="{28A0092B-C50C-407E-A947-70E740481C1C}">
                <a14:useLocalDpi xmlns="" xmlns:a14="http://schemas.microsoft.com/office/drawing/2010/main" val="0"/>
              </a:ext>
            </a:extLst>
          </a:blip>
          <a:srcRect/>
          <a:stretch>
            <a:fillRect/>
          </a:stretch>
        </p:blipFill>
        <p:spPr bwMode="auto">
          <a:xfrm>
            <a:off x="6984621" y="-13931"/>
            <a:ext cx="648005" cy="47173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dumais.us/newtown/blog/wp-content/uploads/2009/06/book.jpg">
            <a:hlinkClick r:id="rId13"/>
          </p:cNvPr>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7658348" y="94"/>
            <a:ext cx="762141" cy="457706"/>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2"/>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7988865" y="5922962"/>
            <a:ext cx="848282" cy="935038"/>
          </a:xfrm>
          <a:prstGeom prst="rect">
            <a:avLst/>
          </a:prstGeom>
        </p:spPr>
      </p:pic>
      <p:sp>
        <p:nvSpPr>
          <p:cNvPr id="7" name="TextBox 6"/>
          <p:cNvSpPr txBox="1"/>
          <p:nvPr userDrawn="1"/>
        </p:nvSpPr>
        <p:spPr>
          <a:xfrm>
            <a:off x="0" y="6464163"/>
            <a:ext cx="1951175" cy="369332"/>
          </a:xfrm>
          <a:prstGeom prst="rect">
            <a:avLst/>
          </a:prstGeom>
          <a:noFill/>
        </p:spPr>
        <p:txBody>
          <a:bodyPr wrap="none" rtlCol="0">
            <a:spAutoFit/>
          </a:bodyPr>
          <a:lstStyle/>
          <a:p>
            <a:r>
              <a:rPr lang="en-US" b="1" dirty="0" smtClean="0">
                <a:latin typeface="+mn-lt"/>
              </a:rPr>
              <a:t>Kim Weber, MLS</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 id="2147483683" r:id="rId5"/>
    <p:sldLayoutId id="2147483685" r:id="rId6"/>
    <p:sldLayoutId id="2147483698" r:id="rId7"/>
  </p:sldLayoutIdLst>
  <p:hf hdr="0" ftr="0" dt="0"/>
  <p:txStyles>
    <p:titleStyle>
      <a:lvl1pPr algn="l" defTabSz="457200" rtl="0" eaLnBrk="0" fontAlgn="base" latinLnBrk="0" hangingPunct="0">
        <a:spcBef>
          <a:spcPct val="0"/>
        </a:spcBef>
        <a:spcAft>
          <a:spcPct val="0"/>
        </a:spcAft>
        <a:buNone/>
        <a:defRPr lang="en-US" sz="2200" b="1" kern="1200" dirty="0" smtClean="0">
          <a:solidFill>
            <a:schemeClr val="tx1">
              <a:lumMod val="65000"/>
              <a:lumOff val="35000"/>
            </a:schemeClr>
          </a:solidFill>
          <a:latin typeface="Verdana" pitchFamily="34" charset="0"/>
          <a:ea typeface="+mj-ea"/>
          <a:cs typeface="+mj-cs"/>
        </a:defRPr>
      </a:lvl1pPr>
    </p:titleStyle>
    <p:bodyStyle>
      <a:lvl1pPr marL="228600" indent="-228600" algn="l" defTabSz="914400" rtl="0" eaLnBrk="1" latinLnBrk="0" hangingPunct="1">
        <a:spcBef>
          <a:spcPts val="1200"/>
        </a:spcBef>
        <a:buFont typeface="Arial" pitchFamily="34" charset="0"/>
        <a:buChar char="•"/>
        <a:defRPr sz="2000" kern="1200">
          <a:solidFill>
            <a:schemeClr val="tx1"/>
          </a:solidFill>
          <a:latin typeface="Verdana" pitchFamily="34" charset="0"/>
          <a:ea typeface="+mn-ea"/>
          <a:cs typeface="+mn-cs"/>
        </a:defRPr>
      </a:lvl1pPr>
      <a:lvl2pPr marL="685800" indent="-228600" algn="l" defTabSz="914400" rtl="0" eaLnBrk="1" latinLnBrk="0" hangingPunct="1">
        <a:spcBef>
          <a:spcPts val="1200"/>
        </a:spcBef>
        <a:buFont typeface="Arial" pitchFamily="34" charset="0"/>
        <a:buChar char="–"/>
        <a:defRPr sz="1800" kern="1200">
          <a:solidFill>
            <a:schemeClr val="tx1"/>
          </a:solidFill>
          <a:latin typeface="Verdana" pitchFamily="34" charset="0"/>
          <a:ea typeface="+mn-ea"/>
          <a:cs typeface="+mn-cs"/>
        </a:defRPr>
      </a:lvl2pPr>
      <a:lvl3pPr marL="1143000" indent="-228600" algn="l" defTabSz="914400" rtl="0" eaLnBrk="1" latinLnBrk="0" hangingPunct="1">
        <a:spcBef>
          <a:spcPts val="1200"/>
        </a:spcBef>
        <a:buFont typeface="Arial" pitchFamily="34" charset="0"/>
        <a:buChar char="•"/>
        <a:defRPr sz="1600" kern="1200">
          <a:solidFill>
            <a:schemeClr val="tx1"/>
          </a:solidFill>
          <a:latin typeface="Verdana" pitchFamily="34" charset="0"/>
          <a:ea typeface="+mn-ea"/>
          <a:cs typeface="+mn-cs"/>
        </a:defRPr>
      </a:lvl3pPr>
      <a:lvl4pPr marL="1600200" indent="-228600" algn="l" defTabSz="914400" rtl="0" eaLnBrk="1" latinLnBrk="0" hangingPunct="1">
        <a:spcBef>
          <a:spcPts val="1200"/>
        </a:spcBef>
        <a:buFont typeface="Arial" pitchFamily="34" charset="0"/>
        <a:buChar char="–"/>
        <a:defRPr sz="1400" kern="1200">
          <a:solidFill>
            <a:schemeClr val="tx1"/>
          </a:solidFill>
          <a:latin typeface="Verdana" pitchFamily="34" charset="0"/>
          <a:ea typeface="+mn-ea"/>
          <a:cs typeface="+mn-cs"/>
        </a:defRPr>
      </a:lvl4pPr>
      <a:lvl5pPr marL="2057400" indent="-228600" algn="l" defTabSz="914400" rtl="0" eaLnBrk="1" latinLnBrk="0" hangingPunct="1">
        <a:spcBef>
          <a:spcPts val="1200"/>
        </a:spcBef>
        <a:buFont typeface="Arial"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32" name="Rectangle 12"/>
          <p:cNvSpPr>
            <a:spLocks noChangeArrowheads="1"/>
          </p:cNvSpPr>
          <p:nvPr/>
        </p:nvSpPr>
        <p:spPr bwMode="auto">
          <a:xfrm>
            <a:off x="0" y="0"/>
            <a:ext cx="1905000" cy="685800"/>
          </a:xfrm>
          <a:prstGeom prst="rect">
            <a:avLst/>
          </a:prstGeom>
          <a:gradFill rotWithShape="0">
            <a:gsLst>
              <a:gs pos="0">
                <a:srgbClr val="DDDDDD"/>
              </a:gs>
              <a:gs pos="100000">
                <a:srgbClr val="DDDDDD">
                  <a:gamma/>
                  <a:tint val="0"/>
                  <a:invGamma/>
                </a:srgbClr>
              </a:gs>
            </a:gsLst>
            <a:lin ang="0" scaled="1"/>
          </a:gradFill>
          <a:ln w="9525">
            <a:noFill/>
            <a:miter lim="800000"/>
            <a:headEnd/>
            <a:tailEnd/>
          </a:ln>
          <a:effectLst/>
        </p:spPr>
        <p:txBody>
          <a:bodyPr wrap="none" anchor="ctr"/>
          <a:lstStyle/>
          <a:p>
            <a:pPr>
              <a:defRPr/>
            </a:pPr>
            <a:endParaRPr lang="en-US" dirty="0"/>
          </a:p>
        </p:txBody>
      </p:sp>
      <p:sp>
        <p:nvSpPr>
          <p:cNvPr id="5133" name="Rectangle 13"/>
          <p:cNvSpPr>
            <a:spLocks noChangeArrowheads="1"/>
          </p:cNvSpPr>
          <p:nvPr/>
        </p:nvSpPr>
        <p:spPr bwMode="auto">
          <a:xfrm>
            <a:off x="0" y="0"/>
            <a:ext cx="152400" cy="685800"/>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5134" name="Rectangle 14"/>
          <p:cNvSpPr>
            <a:spLocks noChangeArrowheads="1"/>
          </p:cNvSpPr>
          <p:nvPr/>
        </p:nvSpPr>
        <p:spPr bwMode="ltGray">
          <a:xfrm>
            <a:off x="152400" y="0"/>
            <a:ext cx="152400" cy="685800"/>
          </a:xfrm>
          <a:prstGeom prst="rect">
            <a:avLst/>
          </a:prstGeom>
          <a:solidFill>
            <a:schemeClr val="bg1"/>
          </a:solidFill>
          <a:ln w="9525">
            <a:noFill/>
            <a:miter lim="800000"/>
            <a:headEnd/>
            <a:tailEnd/>
          </a:ln>
          <a:effectLst/>
        </p:spPr>
        <p:txBody>
          <a:bodyPr wrap="none" anchor="ctr"/>
          <a:lstStyle/>
          <a:p>
            <a:pPr>
              <a:defRPr/>
            </a:pPr>
            <a:endParaRPr lang="en-US" dirty="0"/>
          </a:p>
        </p:txBody>
      </p:sp>
      <p:sp>
        <p:nvSpPr>
          <p:cNvPr id="1029" name="Rectangle 2"/>
          <p:cNvSpPr>
            <a:spLocks noGrp="1" noChangeArrowheads="1"/>
          </p:cNvSpPr>
          <p:nvPr>
            <p:ph type="title"/>
          </p:nvPr>
        </p:nvSpPr>
        <p:spPr bwMode="auto">
          <a:xfrm>
            <a:off x="395288" y="122238"/>
            <a:ext cx="8686800" cy="563562"/>
          </a:xfrm>
          <a:prstGeom prst="rect">
            <a:avLst/>
          </a:prstGeom>
          <a:noFill/>
          <a:ln w="9525">
            <a:noFill/>
            <a:miter lim="800000"/>
            <a:headEnd/>
            <a:tailEnd/>
          </a:ln>
        </p:spPr>
        <p:txBody>
          <a:bodyPr vert="horz" wrap="none" lIns="91440" tIns="45720" rIns="91440" bIns="45720" numCol="1" anchor="b" anchorCtr="0" compatLnSpc="1">
            <a:prstTxWarp prst="textNoShape">
              <a:avLst/>
            </a:prstTxWarp>
          </a:bodyPr>
          <a:lstStyle/>
          <a:p>
            <a:pPr lvl="0"/>
            <a:endParaRPr lang="en-US" smtClean="0"/>
          </a:p>
        </p:txBody>
      </p:sp>
      <p:sp>
        <p:nvSpPr>
          <p:cNvPr id="1030" name="Rectangle 3"/>
          <p:cNvSpPr>
            <a:spLocks noGrp="1" noChangeArrowheads="1"/>
          </p:cNvSpPr>
          <p:nvPr>
            <p:ph type="body" idx="1"/>
          </p:nvPr>
        </p:nvSpPr>
        <p:spPr bwMode="auto">
          <a:xfrm>
            <a:off x="685800" y="990600"/>
            <a:ext cx="76962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5142" name="Rectangle 22"/>
          <p:cNvSpPr>
            <a:spLocks noChangeArrowheads="1"/>
          </p:cNvSpPr>
          <p:nvPr/>
        </p:nvSpPr>
        <p:spPr bwMode="auto">
          <a:xfrm>
            <a:off x="8915400" y="0"/>
            <a:ext cx="228600" cy="6858000"/>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5143" name="Rectangle 23"/>
          <p:cNvSpPr>
            <a:spLocks noChangeArrowheads="1"/>
          </p:cNvSpPr>
          <p:nvPr/>
        </p:nvSpPr>
        <p:spPr bwMode="auto">
          <a:xfrm>
            <a:off x="8878888" y="1981200"/>
            <a:ext cx="265112" cy="685800"/>
          </a:xfrm>
          <a:prstGeom prst="rect">
            <a:avLst/>
          </a:prstGeom>
          <a:gradFill rotWithShape="0">
            <a:gsLst>
              <a:gs pos="0">
                <a:srgbClr val="DDDDDD"/>
              </a:gs>
              <a:gs pos="100000">
                <a:srgbClr val="DDDDDD">
                  <a:gamma/>
                  <a:tint val="0"/>
                  <a:invGamma/>
                </a:srgbClr>
              </a:gs>
            </a:gsLst>
            <a:lin ang="0" scaled="1"/>
          </a:gradFill>
          <a:ln w="9525">
            <a:noFill/>
            <a:miter lim="800000"/>
            <a:headEnd/>
            <a:tailEnd/>
          </a:ln>
          <a:effectLst/>
        </p:spPr>
        <p:txBody>
          <a:bodyPr wrap="none" anchor="ctr"/>
          <a:lstStyle/>
          <a:p>
            <a:pPr>
              <a:defRPr/>
            </a:pPr>
            <a:endParaRPr lang="en-US" dirty="0"/>
          </a:p>
        </p:txBody>
      </p:sp>
      <p:sp>
        <p:nvSpPr>
          <p:cNvPr id="5144" name="Rectangle 24"/>
          <p:cNvSpPr>
            <a:spLocks noChangeArrowheads="1"/>
          </p:cNvSpPr>
          <p:nvPr/>
        </p:nvSpPr>
        <p:spPr bwMode="auto">
          <a:xfrm>
            <a:off x="8839200" y="0"/>
            <a:ext cx="76200" cy="6858000"/>
          </a:xfrm>
          <a:prstGeom prst="rect">
            <a:avLst/>
          </a:prstGeom>
          <a:solidFill>
            <a:srgbClr val="292929"/>
          </a:solidFill>
          <a:ln w="9525">
            <a:noFill/>
            <a:miter lim="800000"/>
            <a:headEnd/>
            <a:tailEnd/>
          </a:ln>
          <a:effectLst/>
        </p:spPr>
        <p:txBody>
          <a:bodyPr wrap="none" anchor="ctr"/>
          <a:lstStyle/>
          <a:p>
            <a:pPr>
              <a:defRPr/>
            </a:pPr>
            <a:endParaRPr lang="en-US" dirty="0"/>
          </a:p>
        </p:txBody>
      </p:sp>
      <p:pic>
        <p:nvPicPr>
          <p:cNvPr id="1034" name="Picture 25" descr="HG Logo"/>
          <p:cNvPicPr>
            <a:picLocks noChangeAspect="1" noChangeArrowheads="1"/>
          </p:cNvPicPr>
          <p:nvPr/>
        </p:nvPicPr>
        <p:blipFill>
          <a:blip r:embed="rId13" cstate="email">
            <a:clrChange>
              <a:clrFrom>
                <a:srgbClr val="FDFDFD"/>
              </a:clrFrom>
              <a:clrTo>
                <a:srgbClr val="FDFDFD">
                  <a:alpha val="0"/>
                </a:srgbClr>
              </a:clrTo>
            </a:clrChange>
          </a:blip>
          <a:srcRect/>
          <a:stretch>
            <a:fillRect/>
          </a:stretch>
        </p:blipFill>
        <p:spPr bwMode="auto">
          <a:xfrm>
            <a:off x="6553200" y="6546850"/>
            <a:ext cx="2133600" cy="311150"/>
          </a:xfrm>
          <a:prstGeom prst="rect">
            <a:avLst/>
          </a:prstGeom>
          <a:noFill/>
          <a:ln w="9525">
            <a:noFill/>
            <a:miter lim="800000"/>
            <a:headEnd/>
            <a:tailEnd/>
          </a:ln>
        </p:spPr>
      </p:pic>
      <p:sp>
        <p:nvSpPr>
          <p:cNvPr id="5147" name="Text Box 27"/>
          <p:cNvSpPr txBox="1">
            <a:spLocks noChangeArrowheads="1"/>
          </p:cNvSpPr>
          <p:nvPr/>
        </p:nvSpPr>
        <p:spPr bwMode="auto">
          <a:xfrm>
            <a:off x="228600" y="6584950"/>
            <a:ext cx="2124075" cy="274638"/>
          </a:xfrm>
          <a:prstGeom prst="rect">
            <a:avLst/>
          </a:prstGeom>
          <a:noFill/>
          <a:ln w="9525">
            <a:noFill/>
            <a:miter lim="800000"/>
            <a:headEnd/>
            <a:tailEnd/>
          </a:ln>
          <a:effectLst/>
        </p:spPr>
        <p:txBody>
          <a:bodyPr wrap="none">
            <a:spAutoFit/>
          </a:bodyPr>
          <a:lstStyle/>
          <a:p>
            <a:pPr>
              <a:lnSpc>
                <a:spcPct val="100000"/>
              </a:lnSpc>
              <a:spcBef>
                <a:spcPct val="0"/>
              </a:spcBef>
              <a:defRPr/>
            </a:pPr>
            <a:r>
              <a:rPr lang="en-US" sz="1200" b="1" dirty="0">
                <a:solidFill>
                  <a:srgbClr val="292929"/>
                </a:solidFill>
              </a:rPr>
              <a:t>Harrison Group Team Bios</a:t>
            </a:r>
          </a:p>
        </p:txBody>
      </p:sp>
      <p:sp>
        <p:nvSpPr>
          <p:cNvPr id="5148" name="Line 28"/>
          <p:cNvSpPr>
            <a:spLocks noChangeShapeType="1"/>
          </p:cNvSpPr>
          <p:nvPr/>
        </p:nvSpPr>
        <p:spPr bwMode="auto">
          <a:xfrm>
            <a:off x="0" y="6553200"/>
            <a:ext cx="1752600" cy="0"/>
          </a:xfrm>
          <a:prstGeom prst="line">
            <a:avLst/>
          </a:prstGeom>
          <a:noFill/>
          <a:ln w="9525">
            <a:solidFill>
              <a:schemeClr val="bg2"/>
            </a:solidFill>
            <a:round/>
            <a:headEnd/>
            <a:tailEnd/>
          </a:ln>
          <a:effectLst/>
        </p:spPr>
        <p:txBody>
          <a:bodyPr/>
          <a:lstStyle/>
          <a:p>
            <a:pPr>
              <a:defRPr/>
            </a:pPr>
            <a:endParaRPr lang="en-US" dirty="0"/>
          </a:p>
        </p:txBody>
      </p:sp>
      <p:sp>
        <p:nvSpPr>
          <p:cNvPr id="5129" name="Rectangle 9"/>
          <p:cNvSpPr>
            <a:spLocks noGrp="1" noChangeArrowheads="1"/>
          </p:cNvSpPr>
          <p:nvPr>
            <p:ph type="sldNum" sz="quarter" idx="4"/>
          </p:nvPr>
        </p:nvSpPr>
        <p:spPr bwMode="auto">
          <a:xfrm>
            <a:off x="8859838" y="6551613"/>
            <a:ext cx="339725" cy="24447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ctr">
              <a:lnSpc>
                <a:spcPct val="100000"/>
              </a:lnSpc>
              <a:spcBef>
                <a:spcPct val="0"/>
              </a:spcBef>
              <a:defRPr sz="1000" b="1">
                <a:solidFill>
                  <a:schemeClr val="tx1"/>
                </a:solidFill>
              </a:defRPr>
            </a:lvl1pPr>
          </a:lstStyle>
          <a:p>
            <a:pPr>
              <a:defRPr/>
            </a:pPr>
            <a:fld id="{984FB12F-3117-4D0E-ABA1-BBE80DA5744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0A50A1"/>
          </a:solidFill>
          <a:latin typeface="+mj-lt"/>
          <a:ea typeface="+mj-ea"/>
          <a:cs typeface="+mj-cs"/>
        </a:defRPr>
      </a:lvl1pPr>
      <a:lvl2pPr algn="l" rtl="0" eaLnBrk="0" fontAlgn="base" hangingPunct="0">
        <a:spcBef>
          <a:spcPct val="0"/>
        </a:spcBef>
        <a:spcAft>
          <a:spcPct val="0"/>
        </a:spcAft>
        <a:defRPr sz="3200" b="1">
          <a:solidFill>
            <a:srgbClr val="0A50A1"/>
          </a:solidFill>
          <a:latin typeface="Arial" charset="0"/>
        </a:defRPr>
      </a:lvl2pPr>
      <a:lvl3pPr algn="l" rtl="0" eaLnBrk="0" fontAlgn="base" hangingPunct="0">
        <a:spcBef>
          <a:spcPct val="0"/>
        </a:spcBef>
        <a:spcAft>
          <a:spcPct val="0"/>
        </a:spcAft>
        <a:defRPr sz="3200" b="1">
          <a:solidFill>
            <a:srgbClr val="0A50A1"/>
          </a:solidFill>
          <a:latin typeface="Arial" charset="0"/>
        </a:defRPr>
      </a:lvl3pPr>
      <a:lvl4pPr algn="l" rtl="0" eaLnBrk="0" fontAlgn="base" hangingPunct="0">
        <a:spcBef>
          <a:spcPct val="0"/>
        </a:spcBef>
        <a:spcAft>
          <a:spcPct val="0"/>
        </a:spcAft>
        <a:defRPr sz="3200" b="1">
          <a:solidFill>
            <a:srgbClr val="0A50A1"/>
          </a:solidFill>
          <a:latin typeface="Arial" charset="0"/>
        </a:defRPr>
      </a:lvl4pPr>
      <a:lvl5pPr algn="l" rtl="0" eaLnBrk="0" fontAlgn="base" hangingPunct="0">
        <a:spcBef>
          <a:spcPct val="0"/>
        </a:spcBef>
        <a:spcAft>
          <a:spcPct val="0"/>
        </a:spcAft>
        <a:defRPr sz="3200" b="1">
          <a:solidFill>
            <a:srgbClr val="0A50A1"/>
          </a:solidFill>
          <a:latin typeface="Arial" charset="0"/>
        </a:defRPr>
      </a:lvl5pPr>
      <a:lvl6pPr marL="457200" algn="l" rtl="0" fontAlgn="base">
        <a:spcBef>
          <a:spcPct val="0"/>
        </a:spcBef>
        <a:spcAft>
          <a:spcPct val="0"/>
        </a:spcAft>
        <a:defRPr sz="3200" b="1">
          <a:solidFill>
            <a:srgbClr val="0A50A1"/>
          </a:solidFill>
          <a:latin typeface="Arial" charset="0"/>
        </a:defRPr>
      </a:lvl6pPr>
      <a:lvl7pPr marL="914400" algn="l" rtl="0" fontAlgn="base">
        <a:spcBef>
          <a:spcPct val="0"/>
        </a:spcBef>
        <a:spcAft>
          <a:spcPct val="0"/>
        </a:spcAft>
        <a:defRPr sz="3200" b="1">
          <a:solidFill>
            <a:srgbClr val="0A50A1"/>
          </a:solidFill>
          <a:latin typeface="Arial" charset="0"/>
        </a:defRPr>
      </a:lvl7pPr>
      <a:lvl8pPr marL="1371600" algn="l" rtl="0" fontAlgn="base">
        <a:spcBef>
          <a:spcPct val="0"/>
        </a:spcBef>
        <a:spcAft>
          <a:spcPct val="0"/>
        </a:spcAft>
        <a:defRPr sz="3200" b="1">
          <a:solidFill>
            <a:srgbClr val="0A50A1"/>
          </a:solidFill>
          <a:latin typeface="Arial" charset="0"/>
        </a:defRPr>
      </a:lvl8pPr>
      <a:lvl9pPr marL="1828800" algn="l" rtl="0" fontAlgn="base">
        <a:spcBef>
          <a:spcPct val="0"/>
        </a:spcBef>
        <a:spcAft>
          <a:spcPct val="0"/>
        </a:spcAft>
        <a:defRPr sz="3200" b="1">
          <a:solidFill>
            <a:srgbClr val="0A50A1"/>
          </a:solidFill>
          <a:latin typeface="Arial" charset="0"/>
        </a:defRPr>
      </a:lvl9pPr>
    </p:titleStyle>
    <p:bodyStyle>
      <a:lvl1pPr marL="342900" indent="-342900" algn="l" rtl="0" eaLnBrk="0" fontAlgn="base" hangingPunct="0">
        <a:lnSpc>
          <a:spcPct val="90000"/>
        </a:lnSpc>
        <a:spcBef>
          <a:spcPct val="75000"/>
        </a:spcBef>
        <a:spcAft>
          <a:spcPct val="0"/>
        </a:spcAft>
        <a:buChar char="•"/>
        <a:defRPr sz="2000">
          <a:solidFill>
            <a:schemeClr val="tx1"/>
          </a:solidFill>
          <a:latin typeface="+mn-lt"/>
          <a:ea typeface="+mn-ea"/>
          <a:cs typeface="+mn-cs"/>
        </a:defRPr>
      </a:lvl1pPr>
      <a:lvl2pPr marL="742950" indent="-285750" algn="l" rtl="0" eaLnBrk="0" fontAlgn="base" hangingPunct="0">
        <a:lnSpc>
          <a:spcPct val="90000"/>
        </a:lnSpc>
        <a:spcBef>
          <a:spcPct val="5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images.google.com/url?sa=i&amp;rct=j&amp;q=recommending&amp;source=images&amp;cd=&amp;cad=rja&amp;docid=ZdHIC39ad5akFM&amp;tbnid=UKcK9TZkVkc7cM:&amp;ved=0CAUQjRw&amp;url=http://apps4stages.wikispaces.com/Recommending+Apps&amp;ei=5qg2UdmxMYqC8ATDzYDoBA&amp;bvm=bv.43287494,d.eWU&amp;psig=AFQjCNHYvWC2liJ_2nHBMZRT16MGTWRlbw&amp;ust=1362623070674501" TargetMode="External"/><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hyperlink" Target="http://images.google.com/url?sa=i&amp;rct=j&amp;q=old+man+reading+newspaper&amp;source=images&amp;cd=&amp;cad=rja&amp;docid=c6RbitG-jsd2VM&amp;tbnid=YBL0YDb23e1-aM:&amp;ved=0CAUQjRw&amp;url=http://www.123rf.com/photo_11402619_a-bespectacled-old-man-sitting-on-the-couch-reading-newspaper.html&amp;ei=-Kc2UZ7KNo7Y8gTgxID4Dw&amp;bvm=bv.43287494,d.eWU&amp;psig=AFQjCNFRP-uNRfZX-XCrNmVKCdGzXwClOw&amp;ust=1362622824122307"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hyperlink" Target="http://images.google.com/imgres?imgurl=http://www.powerhouse-mandf.com/pictures/femaleicon-up.jpg&amp;imgrefurl=http://www.powerhouse-mandf.com/Powerhouse-wardrobe.htm&amp;h=75&amp;w=50&amp;sz=2&amp;hl=en&amp;start=8&amp;usg=__Pygwcg_HzcYO9OIHAiH-abPCnFE=&amp;tbnid=TroX3MFh8uJr5M:&amp;tbnh=71&amp;tbnw=47&amp;prev=/images?q=femaleicon&amp;gbv=2&amp;hl=en&amp;safe=active" TargetMode="External"/><Relationship Id="rId7" Type="http://schemas.openxmlformats.org/officeDocument/2006/relationships/chart" Target="../charts/chart1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hyperlink" Target="http://www.powerhouse-mandf.com/Powerhouse-mens.htm" TargetMode="External"/><Relationship Id="rId4" Type="http://schemas.openxmlformats.org/officeDocument/2006/relationships/image" Target="../media/image28.jpeg"/><Relationship Id="rId9"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ages.google.com/url?sa=i&amp;rct=j&amp;q=ch+booth+library&amp;source=images&amp;cd=&amp;cad=rja&amp;docid=PFWIuCWsRyDXYM&amp;tbnid=8duqZC33Y_sUsM:&amp;ved=0CAUQjRw&amp;url=http://www.panoramio.com/photo/68390363&amp;ei=OJM2UeHfEZSC8AThmIGQAw&amp;bvm=bv.43287494,d.eWU&amp;psig=AFQjCNGH8KKp84supaY2Y5i0yAF7_xI3xg&amp;ust=1362617436905291"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images.google.com/url?sa=i&amp;rct=j&amp;q=person+carrying+books&amp;source=images&amp;cd=&amp;cad=rja&amp;docid=SckwUCm3pvP33M&amp;tbnid=zBrFizTVCSY1YM:&amp;ved=0CAUQjRw&amp;url=http://www.penningtonlibrary.org/friendsoftheppl.html&amp;ei=WWs6UZCON6LU0QXI64CoBg&amp;psig=AFQjCNGiiRDg7KP08wd2dE5P9Y7tTYwyJQ&amp;ust=1362869413399914"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m/url?sa=i&amp;rct=j&amp;q=books&amp;source=images&amp;cd=&amp;cad=rja&amp;docid=rOZ3WOFpdcBOFM&amp;tbnid=inKvMf5VyjUQIM:&amp;ved=0CAUQjRw&amp;url=http://www.123rf.com/photo_14836299_stack-of-books-books-stacked.html&amp;ei=9ws9UdvcFYHoqAGr7YGICg&amp;bvm=bv.43287494,d.aWM&amp;psig=AFQjCNH1NIZzI1BDn4m4Hy9UJHT9RsL2kQ&amp;ust=1363041609741962" TargetMode="Externa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images.google.com/url?sa=i&amp;rct=j&amp;q=woman+in+library&amp;source=images&amp;cd=&amp;cad=rja&amp;docid=bvXLk3LTiwtdvM&amp;tbnid=JAX5u0ob0HNG1M:&amp;ved=0CAUQjRw&amp;url=http://www.tameside.gov.uk/thecitizen/issue49/page5&amp;ei=LWw6UZrgEc7w0gW2mYGACQ&amp;psig=AFQjCNHzJ5P-qOLAo1SZmDiTJ9LFHRVbMQ&amp;ust=1362869610419275" TargetMode="Externa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oup 28"/>
          <p:cNvGrpSpPr>
            <a:grpSpLocks/>
          </p:cNvGrpSpPr>
          <p:nvPr/>
        </p:nvGrpSpPr>
        <p:grpSpPr bwMode="auto">
          <a:xfrm>
            <a:off x="0" y="0"/>
            <a:ext cx="9170987" cy="6858000"/>
            <a:chOff x="0" y="0"/>
            <a:chExt cx="9171296" cy="6858001"/>
          </a:xfrm>
        </p:grpSpPr>
        <p:sp>
          <p:nvSpPr>
            <p:cNvPr id="22" name="Rectangle 21"/>
            <p:cNvSpPr/>
            <p:nvPr/>
          </p:nvSpPr>
          <p:spPr>
            <a:xfrm>
              <a:off x="2911366" y="1"/>
              <a:ext cx="2853559" cy="2128344"/>
            </a:xfrm>
            <a:prstGeom prst="rect">
              <a:avLst/>
            </a:prstGeom>
            <a:gradFill flip="none" rotWithShape="1">
              <a:gsLst>
                <a:gs pos="0">
                  <a:srgbClr val="003366">
                    <a:alpha val="21000"/>
                  </a:srgbClr>
                </a:gs>
                <a:gs pos="100000">
                  <a:srgbClr val="336699">
                    <a:alpha val="0"/>
                  </a:srgbClr>
                </a:gs>
              </a:gsLst>
              <a:lin ang="10800000" scaled="1"/>
              <a:tileRect/>
            </a:gradFill>
            <a:ln w="19050">
              <a:noFill/>
            </a:ln>
            <a:effectLst>
              <a:reflection blurRad="6350" stA="50000" endA="300" endPos="55500" dist="50800" dir="5400000" sy="-100000" algn="bl" rotWithShape="0"/>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11" name="Rectangle 10"/>
            <p:cNvSpPr/>
            <p:nvPr/>
          </p:nvSpPr>
          <p:spPr>
            <a:xfrm>
              <a:off x="6669992" y="0"/>
              <a:ext cx="2501304" cy="3466532"/>
            </a:xfrm>
            <a:prstGeom prst="rect">
              <a:avLst/>
            </a:prstGeom>
            <a:gradFill flip="none" rotWithShape="1">
              <a:gsLst>
                <a:gs pos="0">
                  <a:srgbClr val="003366">
                    <a:alpha val="21000"/>
                  </a:srgbClr>
                </a:gs>
                <a:gs pos="100000">
                  <a:srgbClr val="336699">
                    <a:alpha val="0"/>
                  </a:srgbClr>
                </a:gs>
              </a:gsLst>
              <a:lin ang="0" scaled="1"/>
              <a:tileRect/>
            </a:gradFill>
            <a:ln w="19050">
              <a:noFill/>
            </a:ln>
            <a:effectLst>
              <a:reflection blurRad="6350" stA="50000" endA="300" endPos="55500" dist="50800" dir="5400000" sy="-100000" algn="bl" rotWithShape="0"/>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23" name="Rectangle 22"/>
            <p:cNvSpPr/>
            <p:nvPr/>
          </p:nvSpPr>
          <p:spPr>
            <a:xfrm>
              <a:off x="0" y="0"/>
              <a:ext cx="2832537" cy="2096813"/>
            </a:xfrm>
            <a:prstGeom prst="rect">
              <a:avLst/>
            </a:prstGeom>
            <a:gradFill flip="none" rotWithShape="1">
              <a:gsLst>
                <a:gs pos="0">
                  <a:srgbClr val="003366">
                    <a:alpha val="21000"/>
                  </a:srgbClr>
                </a:gs>
                <a:gs pos="100000">
                  <a:srgbClr val="336699">
                    <a:alpha val="0"/>
                  </a:srgbClr>
                </a:gs>
              </a:gsLst>
              <a:path path="circle">
                <a:fillToRect t="100000" r="100000"/>
              </a:path>
              <a:tileRect l="-100000" b="-100000"/>
            </a:gradFill>
            <a:ln w="19050">
              <a:noFill/>
            </a:ln>
            <a:effectLst>
              <a:reflection blurRad="6350" stA="50000" endA="300" endPos="55500" dist="50800" dir="5400000" sy="-100000" algn="bl" rotWithShape="0"/>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24" name="Rectangle 23"/>
            <p:cNvSpPr/>
            <p:nvPr/>
          </p:nvSpPr>
          <p:spPr>
            <a:xfrm>
              <a:off x="1" y="4840014"/>
              <a:ext cx="5780690" cy="2017987"/>
            </a:xfrm>
            <a:prstGeom prst="rect">
              <a:avLst/>
            </a:prstGeom>
            <a:gradFill flip="none" rotWithShape="1">
              <a:gsLst>
                <a:gs pos="0">
                  <a:srgbClr val="003366">
                    <a:alpha val="21000"/>
                  </a:srgbClr>
                </a:gs>
                <a:gs pos="100000">
                  <a:srgbClr val="336699">
                    <a:alpha val="0"/>
                  </a:srgbClr>
                </a:gs>
              </a:gsLst>
              <a:lin ang="8100000" scaled="1"/>
              <a:tileRect/>
            </a:gradFill>
            <a:ln w="19050">
              <a:noFill/>
            </a:ln>
            <a:effectLst>
              <a:reflection blurRad="6350" stA="50000" endA="300" endPos="55500" dist="50800" dir="5400000" sy="-100000" algn="bl" rotWithShape="0"/>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grpSp>
          <p:nvGrpSpPr>
            <p:cNvPr id="9230" name="Group 41"/>
            <p:cNvGrpSpPr>
              <a:grpSpLocks/>
            </p:cNvGrpSpPr>
            <p:nvPr/>
          </p:nvGrpSpPr>
          <p:grpSpPr bwMode="auto">
            <a:xfrm>
              <a:off x="5862835" y="0"/>
              <a:ext cx="704874" cy="6858001"/>
              <a:chOff x="5876483" y="0"/>
              <a:chExt cx="704874" cy="6858001"/>
            </a:xfrm>
          </p:grpSpPr>
          <p:sp>
            <p:nvSpPr>
              <p:cNvPr id="18" name="Rectangle 17"/>
              <p:cNvSpPr/>
              <p:nvPr/>
            </p:nvSpPr>
            <p:spPr>
              <a:xfrm>
                <a:off x="5876483" y="0"/>
                <a:ext cx="704874" cy="831850"/>
              </a:xfrm>
              <a:prstGeom prst="rect">
                <a:avLst/>
              </a:prstGeom>
              <a:solidFill>
                <a:srgbClr val="71809F"/>
              </a:solidFill>
              <a:ln w="19050">
                <a:no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19" name="Rectangle 18"/>
              <p:cNvSpPr/>
              <p:nvPr/>
            </p:nvSpPr>
            <p:spPr>
              <a:xfrm>
                <a:off x="5876483" y="901700"/>
                <a:ext cx="704874" cy="935038"/>
              </a:xfrm>
              <a:prstGeom prst="rect">
                <a:avLst/>
              </a:prstGeom>
              <a:solidFill>
                <a:srgbClr val="92B1D6"/>
              </a:solidFill>
              <a:ln w="19050">
                <a:no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21" name="Rectangle 20"/>
              <p:cNvSpPr/>
              <p:nvPr/>
            </p:nvSpPr>
            <p:spPr>
              <a:xfrm>
                <a:off x="5876483" y="1905000"/>
                <a:ext cx="704874" cy="936625"/>
              </a:xfrm>
              <a:prstGeom prst="rect">
                <a:avLst/>
              </a:prstGeom>
              <a:solidFill>
                <a:srgbClr val="3B4457"/>
              </a:solidFill>
              <a:ln w="19050">
                <a:no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25" name="Rectangle 24"/>
              <p:cNvSpPr/>
              <p:nvPr/>
            </p:nvSpPr>
            <p:spPr>
              <a:xfrm>
                <a:off x="5876483" y="3914776"/>
                <a:ext cx="704874" cy="935038"/>
              </a:xfrm>
              <a:prstGeom prst="rect">
                <a:avLst/>
              </a:prstGeom>
              <a:solidFill>
                <a:srgbClr val="A9A9A9"/>
              </a:solidFill>
              <a:ln w="19050">
                <a:no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26" name="Rectangle 25"/>
              <p:cNvSpPr/>
              <p:nvPr/>
            </p:nvSpPr>
            <p:spPr>
              <a:xfrm>
                <a:off x="5876483" y="2909888"/>
                <a:ext cx="704874" cy="935037"/>
              </a:xfrm>
              <a:prstGeom prst="rect">
                <a:avLst/>
              </a:prstGeom>
              <a:solidFill>
                <a:srgbClr val="646464"/>
              </a:solidFill>
              <a:ln w="19050">
                <a:no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27" name="Rectangle 26"/>
              <p:cNvSpPr/>
              <p:nvPr/>
            </p:nvSpPr>
            <p:spPr>
              <a:xfrm>
                <a:off x="5876483" y="4918076"/>
                <a:ext cx="704874" cy="935038"/>
              </a:xfrm>
              <a:prstGeom prst="rect">
                <a:avLst/>
              </a:prstGeom>
              <a:solidFill>
                <a:srgbClr val="DEA73A"/>
              </a:solidFill>
              <a:ln w="19050">
                <a:no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37" name="Rectangle 36"/>
              <p:cNvSpPr/>
              <p:nvPr/>
            </p:nvSpPr>
            <p:spPr>
              <a:xfrm>
                <a:off x="5876483" y="5922964"/>
                <a:ext cx="704874" cy="935037"/>
              </a:xfrm>
              <a:prstGeom prst="rect">
                <a:avLst/>
              </a:prstGeom>
              <a:solidFill>
                <a:srgbClr val="E8C47C"/>
              </a:solidFill>
              <a:ln w="19050">
                <a:no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grpSp>
      </p:grpSp>
      <p:sp>
        <p:nvSpPr>
          <p:cNvPr id="9218" name="Title 1"/>
          <p:cNvSpPr>
            <a:spLocks noGrp="1"/>
          </p:cNvSpPr>
          <p:nvPr>
            <p:ph type="title"/>
          </p:nvPr>
        </p:nvSpPr>
        <p:spPr>
          <a:xfrm>
            <a:off x="-70337" y="2909888"/>
            <a:ext cx="5725886" cy="644525"/>
          </a:xfrm>
        </p:spPr>
        <p:txBody>
          <a:bodyPr/>
          <a:lstStyle/>
          <a:p>
            <a:pPr algn="r"/>
            <a:r>
              <a:rPr sz="3200" dirty="0" smtClean="0">
                <a:solidFill>
                  <a:srgbClr val="597195"/>
                </a:solidFill>
                <a:latin typeface="Vogel Wide" pitchFamily="2" charset="0"/>
              </a:rPr>
              <a:t>CH Booth Library </a:t>
            </a:r>
            <a:br>
              <a:rPr sz="3200" dirty="0" smtClean="0">
                <a:solidFill>
                  <a:srgbClr val="597195"/>
                </a:solidFill>
                <a:latin typeface="Vogel Wide" pitchFamily="2" charset="0"/>
              </a:rPr>
            </a:br>
            <a:r>
              <a:rPr sz="4000" dirty="0" smtClean="0">
                <a:solidFill>
                  <a:srgbClr val="597195"/>
                </a:solidFill>
                <a:latin typeface="Vogel Wide" pitchFamily="2" charset="0"/>
              </a:rPr>
              <a:t>User Satisfaction Survey</a:t>
            </a:r>
            <a:r>
              <a:rPr sz="2400" dirty="0" smtClean="0">
                <a:solidFill>
                  <a:srgbClr val="597195"/>
                </a:solidFill>
              </a:rPr>
              <a:t/>
            </a:r>
            <a:br>
              <a:rPr sz="2400" dirty="0" smtClean="0">
                <a:solidFill>
                  <a:srgbClr val="597195"/>
                </a:solidFill>
              </a:rPr>
            </a:br>
            <a:r>
              <a:rPr sz="2400" dirty="0" smtClean="0">
                <a:solidFill>
                  <a:srgbClr val="597195"/>
                </a:solidFill>
              </a:rPr>
              <a:t/>
            </a:r>
            <a:br>
              <a:rPr sz="2400" dirty="0" smtClean="0">
                <a:solidFill>
                  <a:srgbClr val="597195"/>
                </a:solidFill>
              </a:rPr>
            </a:br>
            <a:endParaRPr sz="2400" dirty="0" smtClean="0">
              <a:solidFill>
                <a:srgbClr val="597195"/>
              </a:solidFill>
            </a:endParaRPr>
          </a:p>
        </p:txBody>
      </p:sp>
      <p:sp>
        <p:nvSpPr>
          <p:cNvPr id="9222" name="TextBox 30"/>
          <p:cNvSpPr txBox="1">
            <a:spLocks noChangeArrowheads="1"/>
          </p:cNvSpPr>
          <p:nvPr/>
        </p:nvSpPr>
        <p:spPr bwMode="auto">
          <a:xfrm>
            <a:off x="3156899" y="3631066"/>
            <a:ext cx="2362200" cy="276225"/>
          </a:xfrm>
          <a:prstGeom prst="rect">
            <a:avLst/>
          </a:prstGeom>
          <a:noFill/>
          <a:ln w="9525">
            <a:noFill/>
            <a:miter lim="800000"/>
            <a:headEnd/>
            <a:tailEnd/>
          </a:ln>
        </p:spPr>
        <p:txBody>
          <a:bodyPr>
            <a:spAutoFit/>
          </a:bodyPr>
          <a:lstStyle/>
          <a:p>
            <a:r>
              <a:rPr lang="en-US" sz="1200" b="1" dirty="0" smtClean="0">
                <a:solidFill>
                  <a:srgbClr val="C00000"/>
                </a:solidFill>
                <a:latin typeface="Verdana" pitchFamily="34" charset="0"/>
              </a:rPr>
              <a:t>March 2013</a:t>
            </a:r>
            <a:endParaRPr lang="en-US" sz="1200" b="1" dirty="0">
              <a:solidFill>
                <a:srgbClr val="C00000"/>
              </a:solidFill>
              <a:latin typeface="Verdana" pitchFamily="34" charset="0"/>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36460" y="3914775"/>
            <a:ext cx="731027" cy="925238"/>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188449" y="4015723"/>
            <a:ext cx="3467100" cy="2311400"/>
          </a:xfrm>
          <a:prstGeom prst="rect">
            <a:avLst/>
          </a:prstGeom>
        </p:spPr>
      </p:pic>
      <p:pic>
        <p:nvPicPr>
          <p:cNvPr id="6146" name="Picture 2" descr="http://www.phd2published.com/wp-content/uploads/2011/06/book.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62637" y="748363"/>
            <a:ext cx="703908" cy="10883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17224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65" y="356322"/>
            <a:ext cx="8229600" cy="644526"/>
          </a:xfrm>
        </p:spPr>
        <p:txBody>
          <a:bodyPr/>
          <a:lstStyle/>
          <a:p>
            <a:r>
              <a:rPr sz="2400" dirty="0" smtClean="0">
                <a:solidFill>
                  <a:srgbClr val="002060"/>
                </a:solidFill>
                <a:latin typeface="Century Gothic" pitchFamily="34" charset="0"/>
              </a:rPr>
              <a:t>Courtesy and Desire to Help of Paramount Importance</a:t>
            </a:r>
            <a:endParaRPr lang="en-US" sz="2400" dirty="0">
              <a:solidFill>
                <a:srgbClr val="002060"/>
              </a:solidFill>
              <a:latin typeface="Century Gothic" pitchFamily="34" charset="0"/>
            </a:endParaRPr>
          </a:p>
        </p:txBody>
      </p:sp>
      <p:graphicFrame>
        <p:nvGraphicFramePr>
          <p:cNvPr id="5" name="Chart 4"/>
          <p:cNvGraphicFramePr/>
          <p:nvPr>
            <p:extLst>
              <p:ext uri="{D42A27DB-BD31-4B8C-83A1-F6EECF244321}">
                <p14:modId xmlns="" xmlns:p14="http://schemas.microsoft.com/office/powerpoint/2010/main" val="585316836"/>
              </p:ext>
            </p:extLst>
          </p:nvPr>
        </p:nvGraphicFramePr>
        <p:xfrm>
          <a:off x="4118881" y="1552353"/>
          <a:ext cx="5917747" cy="49315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p:cNvGraphicFramePr>
            <a:graphicFrameLocks noGrp="1"/>
          </p:cNvGraphicFramePr>
          <p:nvPr>
            <p:extLst>
              <p:ext uri="{D42A27DB-BD31-4B8C-83A1-F6EECF244321}">
                <p14:modId xmlns="" xmlns:p14="http://schemas.microsoft.com/office/powerpoint/2010/main" val="4289730132"/>
              </p:ext>
            </p:extLst>
          </p:nvPr>
        </p:nvGraphicFramePr>
        <p:xfrm>
          <a:off x="353779" y="1825985"/>
          <a:ext cx="4431977" cy="3984420"/>
        </p:xfrm>
        <a:graphic>
          <a:graphicData uri="http://schemas.openxmlformats.org/drawingml/2006/table">
            <a:tbl>
              <a:tblPr firstRow="1" bandRow="1">
                <a:tableStyleId>{5C22544A-7EE6-4342-B048-85BDC9FD1C3A}</a:tableStyleId>
              </a:tblPr>
              <a:tblGrid>
                <a:gridCol w="4431977"/>
              </a:tblGrid>
              <a:tr h="398442">
                <a:tc>
                  <a:txBody>
                    <a:bodyPr/>
                    <a:lstStyle/>
                    <a:p>
                      <a:pPr marL="0" algn="l" defTabSz="914400" rtl="0" eaLnBrk="1" fontAlgn="b" latinLnBrk="0" hangingPunct="1"/>
                      <a:r>
                        <a:rPr lang="en-US" sz="1200" b="1" i="0" u="none" strike="noStrike" kern="1200" dirty="0">
                          <a:solidFill>
                            <a:srgbClr val="000000"/>
                          </a:solidFill>
                          <a:latin typeface="+mn-lt"/>
                          <a:ea typeface="+mn-ea"/>
                          <a:cs typeface="+mn-cs"/>
                        </a:rPr>
                        <a:t>Willingness to help customers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98442">
                <a:tc>
                  <a:txBody>
                    <a:bodyPr/>
                    <a:lstStyle/>
                    <a:p>
                      <a:pPr marL="0" algn="l" defTabSz="914400" rtl="0" eaLnBrk="1" fontAlgn="b" latinLnBrk="0" hangingPunct="1"/>
                      <a:r>
                        <a:rPr lang="en-US" sz="1200" b="1" i="0" u="none" strike="noStrike" kern="1200" dirty="0">
                          <a:solidFill>
                            <a:srgbClr val="000000"/>
                          </a:solidFill>
                          <a:latin typeface="+mn-lt"/>
                          <a:ea typeface="+mn-ea"/>
                          <a:cs typeface="+mn-cs"/>
                        </a:rPr>
                        <a:t>Employees are courteous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98442">
                <a:tc>
                  <a:txBody>
                    <a:bodyPr/>
                    <a:lstStyle/>
                    <a:p>
                      <a:pPr marL="0" algn="l" defTabSz="914400" rtl="0" eaLnBrk="1" fontAlgn="b" latinLnBrk="0" hangingPunct="1"/>
                      <a:r>
                        <a:rPr lang="en-US" sz="1200" b="1" i="0" u="none" strike="noStrike" kern="1200" dirty="0">
                          <a:solidFill>
                            <a:srgbClr val="000000"/>
                          </a:solidFill>
                          <a:latin typeface="+mn-lt"/>
                          <a:ea typeface="+mn-ea"/>
                          <a:cs typeface="+mn-cs"/>
                        </a:rPr>
                        <a:t>Provide services as promised</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98442">
                <a:tc>
                  <a:txBody>
                    <a:bodyPr/>
                    <a:lstStyle/>
                    <a:p>
                      <a:pPr marL="0" algn="l" defTabSz="914400" rtl="0" eaLnBrk="1" fontAlgn="b" latinLnBrk="0" hangingPunct="1"/>
                      <a:r>
                        <a:rPr lang="en-US" sz="1200" b="1" i="0" u="none" strike="noStrike" kern="1200" dirty="0">
                          <a:solidFill>
                            <a:srgbClr val="000000"/>
                          </a:solidFill>
                          <a:latin typeface="+mn-lt"/>
                          <a:ea typeface="+mn-ea"/>
                          <a:cs typeface="+mn-cs"/>
                        </a:rPr>
                        <a:t>Employees have the knowledge to answer customer questions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98442">
                <a:tc>
                  <a:txBody>
                    <a:bodyPr/>
                    <a:lstStyle/>
                    <a:p>
                      <a:pPr marL="0" algn="l" defTabSz="914400" rtl="0" eaLnBrk="1" fontAlgn="b" latinLnBrk="0" hangingPunct="1"/>
                      <a:r>
                        <a:rPr lang="en-US" sz="1200" b="1" i="0" u="none" strike="noStrike" kern="1200" dirty="0">
                          <a:solidFill>
                            <a:srgbClr val="000000"/>
                          </a:solidFill>
                          <a:latin typeface="+mn-lt"/>
                          <a:ea typeface="+mn-ea"/>
                          <a:cs typeface="+mn-cs"/>
                        </a:rPr>
                        <a:t>Dependable in answering customer questions</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98442">
                <a:tc>
                  <a:txBody>
                    <a:bodyPr/>
                    <a:lstStyle/>
                    <a:p>
                      <a:pPr marL="0" algn="l" defTabSz="914400" rtl="0" eaLnBrk="1" fontAlgn="b" latinLnBrk="0" hangingPunct="1"/>
                      <a:r>
                        <a:rPr lang="en-US" sz="1200" b="1" i="0" u="none" strike="noStrike" kern="1200" dirty="0">
                          <a:solidFill>
                            <a:srgbClr val="000000"/>
                          </a:solidFill>
                          <a:latin typeface="+mn-lt"/>
                          <a:ea typeface="+mn-ea"/>
                          <a:cs typeface="+mn-cs"/>
                        </a:rPr>
                        <a:t>Readiness to respond to customer questions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8442">
                <a:tc>
                  <a:txBody>
                    <a:bodyPr/>
                    <a:lstStyle/>
                    <a:p>
                      <a:pPr marL="0" algn="l" defTabSz="914400" rtl="0" eaLnBrk="1" fontAlgn="b" latinLnBrk="0" hangingPunct="1"/>
                      <a:r>
                        <a:rPr lang="en-US" sz="1200" b="1" i="0" u="none" strike="noStrike" kern="1200" dirty="0">
                          <a:solidFill>
                            <a:srgbClr val="000000"/>
                          </a:solidFill>
                          <a:latin typeface="+mn-lt"/>
                          <a:ea typeface="+mn-ea"/>
                          <a:cs typeface="+mn-cs"/>
                        </a:rPr>
                        <a:t>Employees deal with customers in a caring fashion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8442">
                <a:tc>
                  <a:txBody>
                    <a:bodyPr/>
                    <a:lstStyle/>
                    <a:p>
                      <a:pPr marL="0" algn="l" defTabSz="914400" rtl="0" eaLnBrk="1" fontAlgn="b" latinLnBrk="0" hangingPunct="1"/>
                      <a:r>
                        <a:rPr lang="en-US" sz="1200" b="1" i="0" u="none" strike="noStrike" kern="1200" dirty="0">
                          <a:solidFill>
                            <a:srgbClr val="000000"/>
                          </a:solidFill>
                          <a:latin typeface="+mn-lt"/>
                          <a:ea typeface="+mn-ea"/>
                          <a:cs typeface="+mn-cs"/>
                        </a:rPr>
                        <a:t>Employees understand customer needs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8442">
                <a:tc>
                  <a:txBody>
                    <a:bodyPr/>
                    <a:lstStyle/>
                    <a:p>
                      <a:pPr marL="0" algn="l" defTabSz="914400" rtl="0" eaLnBrk="1" fontAlgn="b" latinLnBrk="0" hangingPunct="1"/>
                      <a:r>
                        <a:rPr lang="en-US" sz="1200" b="1" i="0" u="none" strike="noStrike" kern="1200" dirty="0">
                          <a:solidFill>
                            <a:srgbClr val="000000"/>
                          </a:solidFill>
                          <a:latin typeface="+mn-lt"/>
                          <a:ea typeface="+mn-ea"/>
                          <a:cs typeface="+mn-cs"/>
                        </a:rPr>
                        <a:t>Convenient library hours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8442">
                <a:tc>
                  <a:txBody>
                    <a:bodyPr/>
                    <a:lstStyle/>
                    <a:p>
                      <a:pPr marL="0" algn="l" defTabSz="914400" rtl="0" eaLnBrk="1" fontAlgn="b" latinLnBrk="0" hangingPunct="1"/>
                      <a:r>
                        <a:rPr lang="en-US" sz="1200" b="1" i="0" u="none" strike="noStrike" kern="1200" dirty="0">
                          <a:solidFill>
                            <a:srgbClr val="000000"/>
                          </a:solidFill>
                          <a:latin typeface="+mn-lt"/>
                          <a:ea typeface="+mn-ea"/>
                          <a:cs typeface="+mn-cs"/>
                        </a:rPr>
                        <a:t>Have the best interest of the customer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8" name="Text Box 3"/>
          <p:cNvSpPr txBox="1">
            <a:spLocks noChangeArrowheads="1"/>
          </p:cNvSpPr>
          <p:nvPr/>
        </p:nvSpPr>
        <p:spPr bwMode="auto">
          <a:xfrm>
            <a:off x="-21301" y="6032083"/>
            <a:ext cx="6488564" cy="461665"/>
          </a:xfrm>
          <a:prstGeom prst="rect">
            <a:avLst/>
          </a:prstGeom>
          <a:noFill/>
          <a:ln w="9525" algn="ctr">
            <a:noFill/>
            <a:miter lim="800000"/>
            <a:headEnd/>
            <a:tailEnd/>
          </a:ln>
        </p:spPr>
        <p:txBody>
          <a:bodyPr wrap="square">
            <a:spAutoFit/>
          </a:bodyPr>
          <a:lstStyle/>
          <a:p>
            <a:r>
              <a:rPr lang="en-US" sz="800" dirty="0" smtClean="0"/>
              <a:t>Q: </a:t>
            </a:r>
            <a:r>
              <a:rPr lang="en-US" sz="800" dirty="0"/>
              <a:t>For the next question, we'd like you to rate the importance of certain customer service aspects of the Cyrenius Booth library, on a scale of extremely important to not at all important</a:t>
            </a:r>
            <a:endParaRPr lang="en-US" sz="800" dirty="0" smtClean="0"/>
          </a:p>
          <a:p>
            <a:pPr marL="231775" indent="-231775" defTabSz="2225675">
              <a:buFontTx/>
              <a:buNone/>
              <a:tabLst>
                <a:tab pos="1090613" algn="l"/>
              </a:tabLst>
            </a:pPr>
            <a:endParaRPr lang="en-US" sz="800" b="0" dirty="0"/>
          </a:p>
        </p:txBody>
      </p:sp>
      <p:sp>
        <p:nvSpPr>
          <p:cNvPr id="16" name="Rounded Rectangle 15"/>
          <p:cNvSpPr/>
          <p:nvPr/>
        </p:nvSpPr>
        <p:spPr>
          <a:xfrm>
            <a:off x="5338017" y="1382486"/>
            <a:ext cx="2488812" cy="443499"/>
          </a:xfrm>
          <a:prstGeom prst="roundRect">
            <a:avLst/>
          </a:prstGeom>
          <a:solidFill>
            <a:srgbClr val="C6CCD8"/>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r>
              <a:rPr lang="en-US" sz="1200" b="1" dirty="0" smtClean="0">
                <a:latin typeface="+mj-lt"/>
                <a:ea typeface="Verdana" pitchFamily="34" charset="0"/>
                <a:cs typeface="Arial" pitchFamily="34" charset="0"/>
              </a:rPr>
              <a:t>Importance of Library Aspects</a:t>
            </a:r>
          </a:p>
          <a:p>
            <a:pPr lvl="0" algn="ctr"/>
            <a:r>
              <a:rPr lang="en-US" sz="1200" b="1" dirty="0" smtClean="0">
                <a:latin typeface="+mj-lt"/>
                <a:ea typeface="Verdana" pitchFamily="34" charset="0"/>
                <a:cs typeface="Arial" pitchFamily="34" charset="0"/>
              </a:rPr>
              <a:t>(n=427)</a:t>
            </a:r>
            <a:endParaRPr lang="en-US" sz="1200" dirty="0" smtClean="0">
              <a:latin typeface="+mj-lt"/>
              <a:ea typeface="Verdana" pitchFamily="34" charset="0"/>
              <a:cs typeface="Arial" pitchFamily="34" charset="0"/>
            </a:endParaRPr>
          </a:p>
        </p:txBody>
      </p:sp>
    </p:spTree>
    <p:extLst>
      <p:ext uri="{BB962C8B-B14F-4D97-AF65-F5344CB8AC3E}">
        <p14:creationId xmlns="" xmlns:p14="http://schemas.microsoft.com/office/powerpoint/2010/main" val="29901161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25" y="438060"/>
            <a:ext cx="8229600" cy="644526"/>
          </a:xfrm>
        </p:spPr>
        <p:txBody>
          <a:bodyPr/>
          <a:lstStyle/>
          <a:p>
            <a:r>
              <a:rPr lang="en-US" sz="2400" dirty="0" smtClean="0">
                <a:solidFill>
                  <a:srgbClr val="002060"/>
                </a:solidFill>
                <a:latin typeface="Century Gothic" pitchFamily="34" charset="0"/>
              </a:rPr>
              <a:t>Technology Also a Strong Need; Appearance Less So</a:t>
            </a:r>
            <a:endParaRPr lang="en-US" sz="2400" dirty="0">
              <a:solidFill>
                <a:srgbClr val="002060"/>
              </a:solidFill>
              <a:latin typeface="Century Gothic" pitchFamily="34" charset="0"/>
            </a:endParaRPr>
          </a:p>
        </p:txBody>
      </p:sp>
      <p:graphicFrame>
        <p:nvGraphicFramePr>
          <p:cNvPr id="5" name="Chart 4"/>
          <p:cNvGraphicFramePr/>
          <p:nvPr>
            <p:extLst>
              <p:ext uri="{D42A27DB-BD31-4B8C-83A1-F6EECF244321}">
                <p14:modId xmlns="" xmlns:p14="http://schemas.microsoft.com/office/powerpoint/2010/main" val="2670333774"/>
              </p:ext>
            </p:extLst>
          </p:nvPr>
        </p:nvGraphicFramePr>
        <p:xfrm>
          <a:off x="4118881" y="1552353"/>
          <a:ext cx="5917747" cy="49315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p:cNvGraphicFramePr>
            <a:graphicFrameLocks noGrp="1"/>
          </p:cNvGraphicFramePr>
          <p:nvPr>
            <p:extLst>
              <p:ext uri="{D42A27DB-BD31-4B8C-83A1-F6EECF244321}">
                <p14:modId xmlns="" xmlns:p14="http://schemas.microsoft.com/office/powerpoint/2010/main" val="4116126950"/>
              </p:ext>
            </p:extLst>
          </p:nvPr>
        </p:nvGraphicFramePr>
        <p:xfrm>
          <a:off x="353779" y="1825982"/>
          <a:ext cx="4431977" cy="3987963"/>
        </p:xfrm>
        <a:graphic>
          <a:graphicData uri="http://schemas.openxmlformats.org/drawingml/2006/table">
            <a:tbl>
              <a:tblPr firstRow="1" bandRow="1">
                <a:tableStyleId>{5C22544A-7EE6-4342-B048-85BDC9FD1C3A}</a:tableStyleId>
              </a:tblPr>
              <a:tblGrid>
                <a:gridCol w="4431977"/>
              </a:tblGrid>
              <a:tr h="443107">
                <a:tc>
                  <a:txBody>
                    <a:bodyPr/>
                    <a:lstStyle/>
                    <a:p>
                      <a:pPr algn="l" fontAlgn="b"/>
                      <a:r>
                        <a:rPr lang="en-US" sz="1200" b="1" i="0" u="none" strike="noStrike" kern="1200" dirty="0">
                          <a:solidFill>
                            <a:srgbClr val="000000"/>
                          </a:solidFill>
                          <a:latin typeface="+mn-lt"/>
                          <a:ea typeface="+mn-ea"/>
                          <a:cs typeface="+mn-cs"/>
                        </a:rPr>
                        <a:t>Prompt service to customers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43107">
                <a:tc>
                  <a:txBody>
                    <a:bodyPr/>
                    <a:lstStyle/>
                    <a:p>
                      <a:pPr algn="l" fontAlgn="b"/>
                      <a:r>
                        <a:rPr lang="en-US" sz="1200" b="1" i="0" u="none" strike="noStrike" kern="1200" dirty="0">
                          <a:solidFill>
                            <a:srgbClr val="000000"/>
                          </a:solidFill>
                          <a:latin typeface="+mn-lt"/>
                          <a:ea typeface="+mn-ea"/>
                          <a:cs typeface="+mn-cs"/>
                        </a:rPr>
                        <a:t>Up to date technology</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43107">
                <a:tc>
                  <a:txBody>
                    <a:bodyPr/>
                    <a:lstStyle/>
                    <a:p>
                      <a:pPr algn="l" fontAlgn="b"/>
                      <a:r>
                        <a:rPr lang="en-US" sz="1200" b="1" i="0" u="none" strike="noStrike" kern="1200" dirty="0">
                          <a:solidFill>
                            <a:srgbClr val="000000"/>
                          </a:solidFill>
                          <a:latin typeface="+mn-lt"/>
                          <a:ea typeface="+mn-ea"/>
                          <a:cs typeface="+mn-cs"/>
                        </a:rPr>
                        <a:t>Perform services right the first time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43107">
                <a:tc>
                  <a:txBody>
                    <a:bodyPr/>
                    <a:lstStyle/>
                    <a:p>
                      <a:pPr algn="l" fontAlgn="b"/>
                      <a:r>
                        <a:rPr lang="en-US" sz="1200" b="1" i="0" u="none" strike="noStrike" kern="1200" dirty="0">
                          <a:solidFill>
                            <a:srgbClr val="000000"/>
                          </a:solidFill>
                          <a:latin typeface="+mn-lt"/>
                          <a:ea typeface="+mn-ea"/>
                          <a:cs typeface="+mn-cs"/>
                        </a:rPr>
                        <a:t>Transactions are accurate and confidential</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43107">
                <a:tc>
                  <a:txBody>
                    <a:bodyPr/>
                    <a:lstStyle/>
                    <a:p>
                      <a:pPr algn="l" fontAlgn="b"/>
                      <a:r>
                        <a:rPr lang="en-US" sz="1200" b="1" i="0" u="none" strike="noStrike" kern="1200" dirty="0">
                          <a:solidFill>
                            <a:srgbClr val="000000"/>
                          </a:solidFill>
                          <a:latin typeface="+mn-lt"/>
                          <a:ea typeface="+mn-ea"/>
                          <a:cs typeface="+mn-cs"/>
                        </a:rPr>
                        <a:t>Give customers individual attention</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43107">
                <a:tc>
                  <a:txBody>
                    <a:bodyPr/>
                    <a:lstStyle/>
                    <a:p>
                      <a:pPr algn="l" fontAlgn="b"/>
                      <a:r>
                        <a:rPr lang="en-US" sz="1200" b="1" i="0" u="none" strike="noStrike" kern="1200" dirty="0">
                          <a:solidFill>
                            <a:srgbClr val="000000"/>
                          </a:solidFill>
                          <a:latin typeface="+mn-lt"/>
                          <a:ea typeface="+mn-ea"/>
                          <a:cs typeface="+mn-cs"/>
                        </a:rPr>
                        <a:t>Keeps customers informed about when services will be performed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43107">
                <a:tc>
                  <a:txBody>
                    <a:bodyPr/>
                    <a:lstStyle/>
                    <a:p>
                      <a:pPr algn="l" fontAlgn="b"/>
                      <a:r>
                        <a:rPr lang="en-US" sz="1200" b="1" i="0" u="none" strike="noStrike" kern="1200" dirty="0">
                          <a:solidFill>
                            <a:srgbClr val="000000"/>
                          </a:solidFill>
                          <a:latin typeface="+mn-lt"/>
                          <a:ea typeface="+mn-ea"/>
                          <a:cs typeface="+mn-cs"/>
                        </a:rPr>
                        <a:t>Employees instill confidence in customers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43107">
                <a:tc>
                  <a:txBody>
                    <a:bodyPr/>
                    <a:lstStyle/>
                    <a:p>
                      <a:pPr algn="l" fontAlgn="b"/>
                      <a:r>
                        <a:rPr lang="en-US" sz="1200" b="1" i="0" u="none" strike="noStrike" kern="1200" dirty="0">
                          <a:solidFill>
                            <a:srgbClr val="000000"/>
                          </a:solidFill>
                          <a:latin typeface="+mn-lt"/>
                          <a:ea typeface="+mn-ea"/>
                          <a:cs typeface="+mn-cs"/>
                        </a:rPr>
                        <a:t>Visually appealing facilities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43107">
                <a:tc>
                  <a:txBody>
                    <a:bodyPr/>
                    <a:lstStyle/>
                    <a:p>
                      <a:pPr algn="l" fontAlgn="b"/>
                      <a:r>
                        <a:rPr lang="en-US" sz="1200" b="1" i="0" u="none" strike="noStrike" kern="1200" dirty="0">
                          <a:solidFill>
                            <a:srgbClr val="000000"/>
                          </a:solidFill>
                          <a:latin typeface="+mn-lt"/>
                          <a:ea typeface="+mn-ea"/>
                          <a:cs typeface="+mn-cs"/>
                        </a:rPr>
                        <a:t>Employees have neat and professional appearance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8" name="Text Box 3"/>
          <p:cNvSpPr txBox="1">
            <a:spLocks noChangeArrowheads="1"/>
          </p:cNvSpPr>
          <p:nvPr/>
        </p:nvSpPr>
        <p:spPr bwMode="auto">
          <a:xfrm>
            <a:off x="-21301" y="5991843"/>
            <a:ext cx="6488564" cy="461665"/>
          </a:xfrm>
          <a:prstGeom prst="rect">
            <a:avLst/>
          </a:prstGeom>
          <a:noFill/>
          <a:ln w="9525" algn="ctr">
            <a:noFill/>
            <a:miter lim="800000"/>
            <a:headEnd/>
            <a:tailEnd/>
          </a:ln>
        </p:spPr>
        <p:txBody>
          <a:bodyPr wrap="square">
            <a:spAutoFit/>
          </a:bodyPr>
          <a:lstStyle/>
          <a:p>
            <a:r>
              <a:rPr lang="en-US" sz="800" dirty="0" smtClean="0"/>
              <a:t>Q: </a:t>
            </a:r>
            <a:r>
              <a:rPr lang="en-US" sz="800" dirty="0"/>
              <a:t>For the next question, we'd like you to rate the importance of certain customer service aspects of the Cyrenius Booth library, on a scale of extremely important to not at all important</a:t>
            </a:r>
            <a:endParaRPr lang="en-US" sz="800" dirty="0" smtClean="0"/>
          </a:p>
          <a:p>
            <a:pPr marL="231775" indent="-231775" defTabSz="2225675">
              <a:buFontTx/>
              <a:buNone/>
              <a:tabLst>
                <a:tab pos="1090613" algn="l"/>
              </a:tabLst>
            </a:pPr>
            <a:endParaRPr lang="en-US" sz="800" b="0" dirty="0"/>
          </a:p>
        </p:txBody>
      </p:sp>
      <p:sp>
        <p:nvSpPr>
          <p:cNvPr id="16" name="Rounded Rectangle 15"/>
          <p:cNvSpPr/>
          <p:nvPr/>
        </p:nvSpPr>
        <p:spPr>
          <a:xfrm>
            <a:off x="5338017" y="1382486"/>
            <a:ext cx="2488812" cy="443499"/>
          </a:xfrm>
          <a:prstGeom prst="roundRect">
            <a:avLst/>
          </a:prstGeom>
          <a:solidFill>
            <a:srgbClr val="C6CCD8"/>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r>
              <a:rPr lang="en-US" sz="1200" b="1" dirty="0" smtClean="0">
                <a:latin typeface="+mj-lt"/>
                <a:ea typeface="Verdana" pitchFamily="34" charset="0"/>
                <a:cs typeface="Arial" pitchFamily="34" charset="0"/>
              </a:rPr>
              <a:t>Importance of Library Aspects</a:t>
            </a:r>
          </a:p>
          <a:p>
            <a:pPr lvl="0" algn="ctr"/>
            <a:r>
              <a:rPr lang="en-US" sz="1200" b="1" dirty="0" smtClean="0">
                <a:latin typeface="+mj-lt"/>
                <a:ea typeface="Verdana" pitchFamily="34" charset="0"/>
                <a:cs typeface="Arial" pitchFamily="34" charset="0"/>
              </a:rPr>
              <a:t>(n=427)</a:t>
            </a:r>
            <a:endParaRPr lang="en-US" sz="1200" dirty="0" smtClean="0">
              <a:latin typeface="+mj-lt"/>
              <a:ea typeface="Verdana" pitchFamily="34" charset="0"/>
              <a:cs typeface="Arial" pitchFamily="34" charset="0"/>
            </a:endParaRPr>
          </a:p>
        </p:txBody>
      </p:sp>
    </p:spTree>
    <p:extLst>
      <p:ext uri="{BB962C8B-B14F-4D97-AF65-F5344CB8AC3E}">
        <p14:creationId xmlns="" xmlns:p14="http://schemas.microsoft.com/office/powerpoint/2010/main" val="202222608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 xmlns:p14="http://schemas.microsoft.com/office/powerpoint/2010/main" val="1792609281"/>
              </p:ext>
            </p:extLst>
          </p:nvPr>
        </p:nvGraphicFramePr>
        <p:xfrm>
          <a:off x="4118881" y="1552353"/>
          <a:ext cx="5917747" cy="49315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p:cNvGraphicFramePr>
            <a:graphicFrameLocks noGrp="1"/>
          </p:cNvGraphicFramePr>
          <p:nvPr>
            <p:extLst>
              <p:ext uri="{D42A27DB-BD31-4B8C-83A1-F6EECF244321}">
                <p14:modId xmlns="" xmlns:p14="http://schemas.microsoft.com/office/powerpoint/2010/main" val="2014836894"/>
              </p:ext>
            </p:extLst>
          </p:nvPr>
        </p:nvGraphicFramePr>
        <p:xfrm>
          <a:off x="353779" y="1825985"/>
          <a:ext cx="4431977" cy="3984420"/>
        </p:xfrm>
        <a:graphic>
          <a:graphicData uri="http://schemas.openxmlformats.org/drawingml/2006/table">
            <a:tbl>
              <a:tblPr firstRow="1" bandRow="1">
                <a:tableStyleId>{5C22544A-7EE6-4342-B048-85BDC9FD1C3A}</a:tableStyleId>
              </a:tblPr>
              <a:tblGrid>
                <a:gridCol w="4431977"/>
              </a:tblGrid>
              <a:tr h="398442">
                <a:tc>
                  <a:txBody>
                    <a:bodyPr/>
                    <a:lstStyle/>
                    <a:p>
                      <a:pPr marL="0" algn="l" defTabSz="914400" rtl="0" eaLnBrk="1" fontAlgn="b" latinLnBrk="0" hangingPunct="1"/>
                      <a:r>
                        <a:rPr lang="en-US" sz="1200" b="1" i="0" u="none" strike="noStrike" kern="1200" dirty="0">
                          <a:solidFill>
                            <a:srgbClr val="000000"/>
                          </a:solidFill>
                          <a:latin typeface="+mn-lt"/>
                          <a:ea typeface="+mn-ea"/>
                          <a:cs typeface="+mn-cs"/>
                        </a:rPr>
                        <a:t>Willingness to help customers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98442">
                <a:tc>
                  <a:txBody>
                    <a:bodyPr/>
                    <a:lstStyle/>
                    <a:p>
                      <a:pPr marL="0" algn="l" defTabSz="914400" rtl="0" eaLnBrk="1" fontAlgn="b" latinLnBrk="0" hangingPunct="1"/>
                      <a:r>
                        <a:rPr lang="en-US" sz="1200" b="1" i="0" u="none" strike="noStrike" kern="1200" dirty="0">
                          <a:solidFill>
                            <a:srgbClr val="000000"/>
                          </a:solidFill>
                          <a:latin typeface="+mn-lt"/>
                          <a:ea typeface="+mn-ea"/>
                          <a:cs typeface="+mn-cs"/>
                        </a:rPr>
                        <a:t>Provide services as promised</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98442">
                <a:tc>
                  <a:txBody>
                    <a:bodyPr/>
                    <a:lstStyle/>
                    <a:p>
                      <a:pPr marL="0" algn="l" defTabSz="914400" rtl="0" eaLnBrk="1" fontAlgn="b" latinLnBrk="0" hangingPunct="1"/>
                      <a:r>
                        <a:rPr lang="en-US" sz="1200" b="1" i="0" u="none" strike="noStrike" kern="1200" dirty="0">
                          <a:solidFill>
                            <a:srgbClr val="000000"/>
                          </a:solidFill>
                          <a:latin typeface="+mn-lt"/>
                          <a:ea typeface="+mn-ea"/>
                          <a:cs typeface="+mn-cs"/>
                        </a:rPr>
                        <a:t>Employees are courteous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98442">
                <a:tc>
                  <a:txBody>
                    <a:bodyPr/>
                    <a:lstStyle/>
                    <a:p>
                      <a:pPr marL="0" algn="l" defTabSz="914400" rtl="0" eaLnBrk="1" fontAlgn="b" latinLnBrk="0" hangingPunct="1"/>
                      <a:r>
                        <a:rPr lang="en-US" sz="1200" b="1" i="0" u="none" strike="noStrike" kern="1200" dirty="0">
                          <a:solidFill>
                            <a:srgbClr val="000000"/>
                          </a:solidFill>
                          <a:latin typeface="+mn-lt"/>
                          <a:ea typeface="+mn-ea"/>
                          <a:cs typeface="+mn-cs"/>
                        </a:rPr>
                        <a:t>Readiness to respond to customer questions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98442">
                <a:tc>
                  <a:txBody>
                    <a:bodyPr/>
                    <a:lstStyle/>
                    <a:p>
                      <a:pPr marL="0" algn="l" defTabSz="914400" rtl="0" eaLnBrk="1" fontAlgn="b" latinLnBrk="0" hangingPunct="1"/>
                      <a:r>
                        <a:rPr lang="en-US" sz="1200" b="1" i="0" u="none" strike="noStrike" kern="1200" dirty="0">
                          <a:solidFill>
                            <a:srgbClr val="000000"/>
                          </a:solidFill>
                          <a:latin typeface="+mn-lt"/>
                          <a:ea typeface="+mn-ea"/>
                          <a:cs typeface="+mn-cs"/>
                        </a:rPr>
                        <a:t>Employees deal with customers in a caring fashion</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98442">
                <a:tc>
                  <a:txBody>
                    <a:bodyPr/>
                    <a:lstStyle/>
                    <a:p>
                      <a:pPr marL="0" algn="l" defTabSz="914400" rtl="0" eaLnBrk="1" fontAlgn="b" latinLnBrk="0" hangingPunct="1"/>
                      <a:r>
                        <a:rPr lang="en-US" sz="1200" b="1" i="0" u="none" strike="noStrike" kern="1200" dirty="0">
                          <a:solidFill>
                            <a:srgbClr val="000000"/>
                          </a:solidFill>
                          <a:latin typeface="+mn-lt"/>
                          <a:ea typeface="+mn-ea"/>
                          <a:cs typeface="+mn-cs"/>
                        </a:rPr>
                        <a:t>Have the best interest of the customer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8442">
                <a:tc>
                  <a:txBody>
                    <a:bodyPr/>
                    <a:lstStyle/>
                    <a:p>
                      <a:pPr marL="0" algn="l" defTabSz="914400" rtl="0" eaLnBrk="1" fontAlgn="b" latinLnBrk="0" hangingPunct="1"/>
                      <a:r>
                        <a:rPr lang="en-US" sz="1200" b="1" i="0" u="none" strike="noStrike" kern="1200" dirty="0">
                          <a:solidFill>
                            <a:srgbClr val="000000"/>
                          </a:solidFill>
                          <a:latin typeface="+mn-lt"/>
                          <a:ea typeface="+mn-ea"/>
                          <a:cs typeface="+mn-cs"/>
                        </a:rPr>
                        <a:t>Dependable in answering customer questions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8442">
                <a:tc>
                  <a:txBody>
                    <a:bodyPr/>
                    <a:lstStyle/>
                    <a:p>
                      <a:pPr marL="0" algn="l" defTabSz="914400" rtl="0" eaLnBrk="1" fontAlgn="b" latinLnBrk="0" hangingPunct="1"/>
                      <a:r>
                        <a:rPr lang="en-US" sz="1200" b="1" i="0" u="none" strike="noStrike" kern="1200" dirty="0">
                          <a:solidFill>
                            <a:srgbClr val="000000"/>
                          </a:solidFill>
                          <a:latin typeface="+mn-lt"/>
                          <a:ea typeface="+mn-ea"/>
                          <a:cs typeface="+mn-cs"/>
                        </a:rPr>
                        <a:t>Give customers individual attention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8442">
                <a:tc>
                  <a:txBody>
                    <a:bodyPr/>
                    <a:lstStyle/>
                    <a:p>
                      <a:pPr marL="0" algn="l" defTabSz="914400" rtl="0" eaLnBrk="1" fontAlgn="b" latinLnBrk="0" hangingPunct="1"/>
                      <a:r>
                        <a:rPr lang="en-US" sz="1200" b="1" i="0" u="none" strike="noStrike" kern="1200" dirty="0">
                          <a:solidFill>
                            <a:srgbClr val="000000"/>
                          </a:solidFill>
                          <a:latin typeface="+mn-lt"/>
                          <a:ea typeface="+mn-ea"/>
                          <a:cs typeface="+mn-cs"/>
                        </a:rPr>
                        <a:t>Employees have the knowledge to answer customer questions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8442">
                <a:tc>
                  <a:txBody>
                    <a:bodyPr/>
                    <a:lstStyle/>
                    <a:p>
                      <a:pPr marL="0" algn="l" defTabSz="914400" rtl="0" eaLnBrk="1" fontAlgn="b" latinLnBrk="0" hangingPunct="1"/>
                      <a:r>
                        <a:rPr lang="en-US" sz="1200" b="1" i="0" u="none" strike="noStrike" kern="1200" dirty="0">
                          <a:solidFill>
                            <a:srgbClr val="000000"/>
                          </a:solidFill>
                          <a:latin typeface="+mn-lt"/>
                          <a:ea typeface="+mn-ea"/>
                          <a:cs typeface="+mn-cs"/>
                        </a:rPr>
                        <a:t>Perform services right the first time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8" name="Text Box 3"/>
          <p:cNvSpPr txBox="1">
            <a:spLocks noChangeArrowheads="1"/>
          </p:cNvSpPr>
          <p:nvPr/>
        </p:nvSpPr>
        <p:spPr bwMode="auto">
          <a:xfrm>
            <a:off x="-21301" y="6004788"/>
            <a:ext cx="6488564" cy="461665"/>
          </a:xfrm>
          <a:prstGeom prst="rect">
            <a:avLst/>
          </a:prstGeom>
          <a:noFill/>
          <a:ln w="9525" algn="ctr">
            <a:noFill/>
            <a:miter lim="800000"/>
            <a:headEnd/>
            <a:tailEnd/>
          </a:ln>
        </p:spPr>
        <p:txBody>
          <a:bodyPr wrap="square">
            <a:spAutoFit/>
          </a:bodyPr>
          <a:lstStyle/>
          <a:p>
            <a:r>
              <a:rPr lang="en-US" sz="800" dirty="0"/>
              <a:t>Q: Now please rate the Cyrenius Booth library itself on these same customer service aspects using the following scale of excellent to </a:t>
            </a:r>
            <a:r>
              <a:rPr lang="en-US" sz="800" dirty="0" smtClean="0"/>
              <a:t>poor.</a:t>
            </a:r>
            <a:r>
              <a:rPr lang="en-US" sz="800" dirty="0"/>
              <a:t>  Even if you have not experienced one of these situations, answer based on what your expectations would be</a:t>
            </a:r>
            <a:endParaRPr lang="en-US" sz="800" dirty="0" smtClean="0"/>
          </a:p>
          <a:p>
            <a:pPr marL="231775" indent="-231775" defTabSz="2225675">
              <a:buFontTx/>
              <a:buNone/>
              <a:tabLst>
                <a:tab pos="1090613" algn="l"/>
              </a:tabLst>
            </a:pPr>
            <a:endParaRPr lang="en-US" sz="800" b="0" dirty="0"/>
          </a:p>
        </p:txBody>
      </p:sp>
      <p:sp>
        <p:nvSpPr>
          <p:cNvPr id="11" name="Title 1"/>
          <p:cNvSpPr>
            <a:spLocks noGrp="1"/>
          </p:cNvSpPr>
          <p:nvPr>
            <p:ph type="title"/>
          </p:nvPr>
        </p:nvSpPr>
        <p:spPr>
          <a:xfrm>
            <a:off x="383828" y="451708"/>
            <a:ext cx="8229600" cy="644526"/>
          </a:xfrm>
        </p:spPr>
        <p:txBody>
          <a:bodyPr/>
          <a:lstStyle/>
          <a:p>
            <a:r>
              <a:rPr sz="2400" dirty="0" smtClean="0">
                <a:solidFill>
                  <a:srgbClr val="002060"/>
                </a:solidFill>
                <a:latin typeface="Century Gothic" pitchFamily="34" charset="0"/>
              </a:rPr>
              <a:t>Service Satisfaction Levels Very High </a:t>
            </a:r>
            <a:r>
              <a:rPr lang="en-US" sz="2400" dirty="0" smtClean="0">
                <a:solidFill>
                  <a:srgbClr val="002060"/>
                </a:solidFill>
                <a:latin typeface="Century Gothic" pitchFamily="34" charset="0"/>
              </a:rPr>
              <a:t>–</a:t>
            </a:r>
            <a:r>
              <a:rPr sz="2400" dirty="0" smtClean="0">
                <a:solidFill>
                  <a:srgbClr val="002060"/>
                </a:solidFill>
                <a:latin typeface="Century Gothic" pitchFamily="34" charset="0"/>
              </a:rPr>
              <a:t> Especially on Being Courteous</a:t>
            </a:r>
            <a:endParaRPr lang="en-US" sz="2400" dirty="0">
              <a:solidFill>
                <a:srgbClr val="002060"/>
              </a:solidFill>
              <a:latin typeface="Century Gothic" pitchFamily="34" charset="0"/>
            </a:endParaRPr>
          </a:p>
        </p:txBody>
      </p:sp>
      <p:sp>
        <p:nvSpPr>
          <p:cNvPr id="12" name="Rounded Rectangle 11"/>
          <p:cNvSpPr/>
          <p:nvPr/>
        </p:nvSpPr>
        <p:spPr>
          <a:xfrm>
            <a:off x="5338016" y="1225046"/>
            <a:ext cx="2597669" cy="600939"/>
          </a:xfrm>
          <a:prstGeom prst="roundRect">
            <a:avLst/>
          </a:prstGeom>
          <a:solidFill>
            <a:srgbClr val="C6CCD8"/>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r>
              <a:rPr lang="en-US" sz="1200" b="1" dirty="0" smtClean="0">
                <a:latin typeface="+mj-lt"/>
                <a:ea typeface="Verdana" pitchFamily="34" charset="0"/>
                <a:cs typeface="Arial" pitchFamily="34" charset="0"/>
              </a:rPr>
              <a:t>Satisfaction Rating of </a:t>
            </a:r>
          </a:p>
          <a:p>
            <a:pPr lvl="0" algn="ctr"/>
            <a:r>
              <a:rPr lang="en-US" sz="1200" b="1" dirty="0" smtClean="0">
                <a:latin typeface="+mj-lt"/>
                <a:ea typeface="Verdana" pitchFamily="34" charset="0"/>
                <a:cs typeface="Arial" pitchFamily="34" charset="0"/>
              </a:rPr>
              <a:t>Library Aspects</a:t>
            </a:r>
          </a:p>
          <a:p>
            <a:pPr lvl="0" algn="ctr"/>
            <a:r>
              <a:rPr lang="en-US" sz="1200" b="1" dirty="0" smtClean="0">
                <a:latin typeface="+mj-lt"/>
                <a:ea typeface="Verdana" pitchFamily="34" charset="0"/>
                <a:cs typeface="Arial" pitchFamily="34" charset="0"/>
              </a:rPr>
              <a:t>(n=427)</a:t>
            </a:r>
            <a:endParaRPr lang="en-US" sz="1200" dirty="0" smtClean="0">
              <a:latin typeface="+mj-lt"/>
              <a:ea typeface="Verdana" pitchFamily="34" charset="0"/>
              <a:cs typeface="Arial" pitchFamily="34" charset="0"/>
            </a:endParaRPr>
          </a:p>
        </p:txBody>
      </p:sp>
      <p:pic>
        <p:nvPicPr>
          <p:cNvPr id="2050" name="Picture 2" descr="http://www.equalanddiverse.co.uk/wp-content/uploads/2011/06/Fotolia_12532408_X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22981" y="1702936"/>
            <a:ext cx="1434816" cy="14348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2080932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 xmlns:p14="http://schemas.microsoft.com/office/powerpoint/2010/main" val="778183557"/>
              </p:ext>
            </p:extLst>
          </p:nvPr>
        </p:nvGraphicFramePr>
        <p:xfrm>
          <a:off x="4118881" y="1552353"/>
          <a:ext cx="5917747" cy="49315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p:cNvGraphicFramePr>
            <a:graphicFrameLocks noGrp="1"/>
          </p:cNvGraphicFramePr>
          <p:nvPr>
            <p:extLst>
              <p:ext uri="{D42A27DB-BD31-4B8C-83A1-F6EECF244321}">
                <p14:modId xmlns="" xmlns:p14="http://schemas.microsoft.com/office/powerpoint/2010/main" val="2397451289"/>
              </p:ext>
            </p:extLst>
          </p:nvPr>
        </p:nvGraphicFramePr>
        <p:xfrm>
          <a:off x="353779" y="1825985"/>
          <a:ext cx="4431977" cy="4042548"/>
        </p:xfrm>
        <a:graphic>
          <a:graphicData uri="http://schemas.openxmlformats.org/drawingml/2006/table">
            <a:tbl>
              <a:tblPr firstRow="1" bandRow="1">
                <a:tableStyleId>{5C22544A-7EE6-4342-B048-85BDC9FD1C3A}</a:tableStyleId>
              </a:tblPr>
              <a:tblGrid>
                <a:gridCol w="4431977"/>
              </a:tblGrid>
              <a:tr h="449172">
                <a:tc>
                  <a:txBody>
                    <a:bodyPr/>
                    <a:lstStyle/>
                    <a:p>
                      <a:pPr algn="l" fontAlgn="b"/>
                      <a:r>
                        <a:rPr lang="en-US" sz="1200" b="1" i="0" u="none" strike="noStrike" kern="1200" dirty="0">
                          <a:solidFill>
                            <a:srgbClr val="000000"/>
                          </a:solidFill>
                          <a:latin typeface="+mn-lt"/>
                          <a:ea typeface="+mn-ea"/>
                          <a:cs typeface="+mn-cs"/>
                        </a:rPr>
                        <a:t>Employees have neat and professional appearance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49172">
                <a:tc>
                  <a:txBody>
                    <a:bodyPr/>
                    <a:lstStyle/>
                    <a:p>
                      <a:pPr algn="l" fontAlgn="b"/>
                      <a:r>
                        <a:rPr lang="en-US" sz="1200" b="1" i="0" u="none" strike="noStrike" kern="1200" dirty="0">
                          <a:solidFill>
                            <a:srgbClr val="000000"/>
                          </a:solidFill>
                          <a:latin typeface="+mn-lt"/>
                          <a:ea typeface="+mn-ea"/>
                          <a:cs typeface="+mn-cs"/>
                        </a:rPr>
                        <a:t>Transactions are accurate and confidential</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49172">
                <a:tc>
                  <a:txBody>
                    <a:bodyPr/>
                    <a:lstStyle/>
                    <a:p>
                      <a:pPr algn="l" fontAlgn="b"/>
                      <a:r>
                        <a:rPr lang="en-US" sz="1200" b="1" i="0" u="none" strike="noStrike" kern="1200" dirty="0">
                          <a:solidFill>
                            <a:srgbClr val="000000"/>
                          </a:solidFill>
                          <a:latin typeface="+mn-lt"/>
                          <a:ea typeface="+mn-ea"/>
                          <a:cs typeface="+mn-cs"/>
                        </a:rPr>
                        <a:t>Prompt service to customers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49172">
                <a:tc>
                  <a:txBody>
                    <a:bodyPr/>
                    <a:lstStyle/>
                    <a:p>
                      <a:pPr algn="l" fontAlgn="b"/>
                      <a:r>
                        <a:rPr lang="en-US" sz="1200" b="1" i="0" u="none" strike="noStrike" kern="1200" dirty="0">
                          <a:solidFill>
                            <a:srgbClr val="000000"/>
                          </a:solidFill>
                          <a:latin typeface="+mn-lt"/>
                          <a:ea typeface="+mn-ea"/>
                          <a:cs typeface="+mn-cs"/>
                        </a:rPr>
                        <a:t>Visually appealing facilities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49172">
                <a:tc>
                  <a:txBody>
                    <a:bodyPr/>
                    <a:lstStyle/>
                    <a:p>
                      <a:pPr algn="l" fontAlgn="b"/>
                      <a:r>
                        <a:rPr lang="en-US" sz="1200" b="1" i="0" u="none" strike="noStrike" kern="1200" dirty="0">
                          <a:solidFill>
                            <a:srgbClr val="000000"/>
                          </a:solidFill>
                          <a:latin typeface="+mn-lt"/>
                          <a:ea typeface="+mn-ea"/>
                          <a:cs typeface="+mn-cs"/>
                        </a:rPr>
                        <a:t>Employees understand customer needs</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49172">
                <a:tc>
                  <a:txBody>
                    <a:bodyPr/>
                    <a:lstStyle/>
                    <a:p>
                      <a:pPr algn="l" fontAlgn="b"/>
                      <a:r>
                        <a:rPr lang="en-US" sz="1200" b="1" i="0" u="none" strike="noStrike" kern="1200" dirty="0">
                          <a:solidFill>
                            <a:srgbClr val="000000"/>
                          </a:solidFill>
                          <a:latin typeface="+mn-lt"/>
                          <a:ea typeface="+mn-ea"/>
                          <a:cs typeface="+mn-cs"/>
                        </a:rPr>
                        <a:t>Keeps customers informed about when services will be performed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49172">
                <a:tc>
                  <a:txBody>
                    <a:bodyPr/>
                    <a:lstStyle/>
                    <a:p>
                      <a:pPr algn="l" fontAlgn="b"/>
                      <a:r>
                        <a:rPr lang="en-US" sz="1200" b="1" i="0" u="none" strike="noStrike" kern="1200" dirty="0">
                          <a:solidFill>
                            <a:srgbClr val="000000"/>
                          </a:solidFill>
                          <a:latin typeface="+mn-lt"/>
                          <a:ea typeface="+mn-ea"/>
                          <a:cs typeface="+mn-cs"/>
                        </a:rPr>
                        <a:t>Employees instill confidence in customers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49172">
                <a:tc>
                  <a:txBody>
                    <a:bodyPr/>
                    <a:lstStyle/>
                    <a:p>
                      <a:pPr algn="l" fontAlgn="b"/>
                      <a:r>
                        <a:rPr lang="en-US" sz="1200" b="1" i="0" u="none" strike="noStrike" kern="1200" dirty="0">
                          <a:solidFill>
                            <a:srgbClr val="000000"/>
                          </a:solidFill>
                          <a:latin typeface="+mn-lt"/>
                          <a:ea typeface="+mn-ea"/>
                          <a:cs typeface="+mn-cs"/>
                        </a:rPr>
                        <a:t>Convenient library hours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49172">
                <a:tc>
                  <a:txBody>
                    <a:bodyPr/>
                    <a:lstStyle/>
                    <a:p>
                      <a:pPr algn="l" fontAlgn="b"/>
                      <a:r>
                        <a:rPr lang="en-US" sz="1200" b="1" i="0" u="none" strike="noStrike" kern="1200" dirty="0">
                          <a:solidFill>
                            <a:srgbClr val="000000"/>
                          </a:solidFill>
                          <a:latin typeface="+mn-lt"/>
                          <a:ea typeface="+mn-ea"/>
                          <a:cs typeface="+mn-cs"/>
                        </a:rPr>
                        <a:t>Up to date technology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8" name="Text Box 3"/>
          <p:cNvSpPr txBox="1">
            <a:spLocks noChangeArrowheads="1"/>
          </p:cNvSpPr>
          <p:nvPr/>
        </p:nvSpPr>
        <p:spPr bwMode="auto">
          <a:xfrm>
            <a:off x="-21301" y="6004788"/>
            <a:ext cx="6488564" cy="461665"/>
          </a:xfrm>
          <a:prstGeom prst="rect">
            <a:avLst/>
          </a:prstGeom>
          <a:noFill/>
          <a:ln w="9525" algn="ctr">
            <a:noFill/>
            <a:miter lim="800000"/>
            <a:headEnd/>
            <a:tailEnd/>
          </a:ln>
        </p:spPr>
        <p:txBody>
          <a:bodyPr wrap="square">
            <a:spAutoFit/>
          </a:bodyPr>
          <a:lstStyle/>
          <a:p>
            <a:r>
              <a:rPr lang="en-US" sz="800" dirty="0"/>
              <a:t>Q: Now please rate the Cyrenius Booth library itself on these same customer service aspects using the following scale of excellent to poor</a:t>
            </a:r>
            <a:r>
              <a:rPr lang="en-US" sz="800" dirty="0" smtClean="0"/>
              <a:t>.</a:t>
            </a:r>
            <a:r>
              <a:rPr lang="en-US" sz="800" dirty="0"/>
              <a:t>  Even if you have not experienced one of these situations, answer based on what your expectations would be</a:t>
            </a:r>
            <a:endParaRPr lang="en-US" sz="800" dirty="0" smtClean="0"/>
          </a:p>
          <a:p>
            <a:pPr marL="231775" indent="-231775" defTabSz="2225675">
              <a:buFontTx/>
              <a:buNone/>
              <a:tabLst>
                <a:tab pos="1090613" algn="l"/>
              </a:tabLst>
            </a:pPr>
            <a:endParaRPr lang="en-US" sz="800" b="0" dirty="0"/>
          </a:p>
        </p:txBody>
      </p:sp>
      <p:sp>
        <p:nvSpPr>
          <p:cNvPr id="11" name="Title 1"/>
          <p:cNvSpPr>
            <a:spLocks noGrp="1"/>
          </p:cNvSpPr>
          <p:nvPr>
            <p:ph type="title"/>
          </p:nvPr>
        </p:nvSpPr>
        <p:spPr>
          <a:xfrm>
            <a:off x="411124" y="263021"/>
            <a:ext cx="8229600" cy="644526"/>
          </a:xfrm>
        </p:spPr>
        <p:txBody>
          <a:bodyPr/>
          <a:lstStyle/>
          <a:p>
            <a:r>
              <a:rPr sz="2400" dirty="0" smtClean="0">
                <a:solidFill>
                  <a:srgbClr val="002060"/>
                </a:solidFill>
                <a:latin typeface="Century Gothic" pitchFamily="34" charset="0"/>
              </a:rPr>
              <a:t>Relatively Low Perception of Latest Technology</a:t>
            </a:r>
            <a:endParaRPr lang="en-US" sz="2400" dirty="0">
              <a:solidFill>
                <a:srgbClr val="002060"/>
              </a:solidFill>
              <a:latin typeface="Century Gothic" pitchFamily="34" charset="0"/>
            </a:endParaRPr>
          </a:p>
        </p:txBody>
      </p:sp>
      <p:sp>
        <p:nvSpPr>
          <p:cNvPr id="12" name="Rounded Rectangle 11"/>
          <p:cNvSpPr/>
          <p:nvPr/>
        </p:nvSpPr>
        <p:spPr>
          <a:xfrm>
            <a:off x="5338016" y="1225046"/>
            <a:ext cx="2597669" cy="600939"/>
          </a:xfrm>
          <a:prstGeom prst="roundRect">
            <a:avLst/>
          </a:prstGeom>
          <a:solidFill>
            <a:srgbClr val="C6CCD8"/>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r>
              <a:rPr lang="en-US" sz="1200" b="1" dirty="0" smtClean="0">
                <a:latin typeface="+mj-lt"/>
                <a:ea typeface="Verdana" pitchFamily="34" charset="0"/>
                <a:cs typeface="Arial" pitchFamily="34" charset="0"/>
              </a:rPr>
              <a:t>Satisfaction Rating of </a:t>
            </a:r>
          </a:p>
          <a:p>
            <a:pPr lvl="0" algn="ctr"/>
            <a:r>
              <a:rPr lang="en-US" sz="1200" b="1" dirty="0" smtClean="0">
                <a:latin typeface="+mj-lt"/>
                <a:ea typeface="Verdana" pitchFamily="34" charset="0"/>
                <a:cs typeface="Arial" pitchFamily="34" charset="0"/>
              </a:rPr>
              <a:t>Library Aspects</a:t>
            </a:r>
          </a:p>
          <a:p>
            <a:pPr lvl="0" algn="ctr"/>
            <a:r>
              <a:rPr lang="en-US" sz="1200" b="1" dirty="0" smtClean="0">
                <a:latin typeface="+mj-lt"/>
                <a:ea typeface="Verdana" pitchFamily="34" charset="0"/>
                <a:cs typeface="Arial" pitchFamily="34" charset="0"/>
              </a:rPr>
              <a:t>(n=427)</a:t>
            </a:r>
            <a:endParaRPr lang="en-US" sz="1200" dirty="0" smtClean="0">
              <a:latin typeface="+mj-lt"/>
              <a:ea typeface="Verdana" pitchFamily="34" charset="0"/>
              <a:cs typeface="Arial" pitchFamily="34" charset="0"/>
            </a:endParaRPr>
          </a:p>
        </p:txBody>
      </p:sp>
    </p:spTree>
    <p:extLst>
      <p:ext uri="{BB962C8B-B14F-4D97-AF65-F5344CB8AC3E}">
        <p14:creationId xmlns="" xmlns:p14="http://schemas.microsoft.com/office/powerpoint/2010/main" val="255275795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 xmlns:p14="http://schemas.microsoft.com/office/powerpoint/2010/main" val="489987135"/>
              </p:ext>
            </p:extLst>
          </p:nvPr>
        </p:nvGraphicFramePr>
        <p:xfrm>
          <a:off x="256919" y="1037230"/>
          <a:ext cx="8789158" cy="539086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499688" y="2594714"/>
            <a:ext cx="1056700" cy="246221"/>
          </a:xfrm>
          <a:prstGeom prst="rect">
            <a:avLst/>
          </a:prstGeom>
          <a:noFill/>
        </p:spPr>
        <p:txBody>
          <a:bodyPr wrap="none" rtlCol="0">
            <a:spAutoFit/>
          </a:bodyPr>
          <a:lstStyle/>
          <a:p>
            <a:r>
              <a:rPr lang="en-US" sz="1000" b="1" dirty="0" smtClean="0">
                <a:latin typeface="Verdana" pitchFamily="34" charset="0"/>
              </a:rPr>
              <a:t>Conv. Hours</a:t>
            </a:r>
          </a:p>
        </p:txBody>
      </p:sp>
      <p:sp>
        <p:nvSpPr>
          <p:cNvPr id="7" name="TextBox 6"/>
          <p:cNvSpPr txBox="1"/>
          <p:nvPr/>
        </p:nvSpPr>
        <p:spPr>
          <a:xfrm>
            <a:off x="1414129" y="1317171"/>
            <a:ext cx="1722475" cy="553998"/>
          </a:xfrm>
          <a:prstGeom prst="rect">
            <a:avLst/>
          </a:prstGeom>
          <a:solidFill>
            <a:schemeClr val="accent2">
              <a:lumMod val="20000"/>
              <a:lumOff val="80000"/>
            </a:schemeClr>
          </a:solidFill>
          <a:ln>
            <a:solidFill>
              <a:schemeClr val="tx1"/>
            </a:solidFill>
          </a:ln>
        </p:spPr>
        <p:txBody>
          <a:bodyPr wrap="square" rtlCol="0">
            <a:spAutoFit/>
          </a:bodyPr>
          <a:lstStyle/>
          <a:p>
            <a:r>
              <a:rPr lang="en-US" sz="1400" b="1" dirty="0" smtClean="0">
                <a:solidFill>
                  <a:srgbClr val="FF0000"/>
                </a:solidFill>
                <a:latin typeface="Verdana" pitchFamily="34" charset="0"/>
              </a:rPr>
              <a:t>Gap</a:t>
            </a:r>
            <a:r>
              <a:rPr lang="en-US" b="1" dirty="0" smtClean="0">
                <a:solidFill>
                  <a:srgbClr val="FF0000"/>
                </a:solidFill>
                <a:latin typeface="Verdana" pitchFamily="34" charset="0"/>
              </a:rPr>
              <a:t> </a:t>
            </a:r>
            <a:r>
              <a:rPr lang="en-US" sz="1200" dirty="0" smtClean="0">
                <a:latin typeface="Verdana" pitchFamily="34" charset="0"/>
              </a:rPr>
              <a:t>(Imp. Higher than Rating)</a:t>
            </a:r>
          </a:p>
        </p:txBody>
      </p:sp>
      <p:sp>
        <p:nvSpPr>
          <p:cNvPr id="9" name="Title 1"/>
          <p:cNvSpPr>
            <a:spLocks noGrp="1"/>
          </p:cNvSpPr>
          <p:nvPr>
            <p:ph type="title"/>
          </p:nvPr>
        </p:nvSpPr>
        <p:spPr>
          <a:xfrm>
            <a:off x="411124" y="263021"/>
            <a:ext cx="8229600" cy="644526"/>
          </a:xfrm>
        </p:spPr>
        <p:txBody>
          <a:bodyPr/>
          <a:lstStyle/>
          <a:p>
            <a:r>
              <a:rPr sz="2400" dirty="0" smtClean="0">
                <a:solidFill>
                  <a:srgbClr val="002060"/>
                </a:solidFill>
                <a:latin typeface="Century Gothic" pitchFamily="34" charset="0"/>
              </a:rPr>
              <a:t>Perceived Gaps in Technology and Hours</a:t>
            </a:r>
            <a:endParaRPr lang="en-US" sz="2400" dirty="0">
              <a:solidFill>
                <a:srgbClr val="002060"/>
              </a:solidFill>
              <a:latin typeface="Century Gothic" pitchFamily="34" charset="0"/>
            </a:endParaRPr>
          </a:p>
        </p:txBody>
      </p:sp>
      <p:sp>
        <p:nvSpPr>
          <p:cNvPr id="2" name="Diamond 1"/>
          <p:cNvSpPr/>
          <p:nvPr/>
        </p:nvSpPr>
        <p:spPr>
          <a:xfrm>
            <a:off x="5233875" y="5417288"/>
            <a:ext cx="71770" cy="98351"/>
          </a:xfrm>
          <a:prstGeom prst="diamond">
            <a:avLst/>
          </a:prstGeom>
          <a:solidFill>
            <a:schemeClr val="accent1"/>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 xmlns:p14="http://schemas.microsoft.com/office/powerpoint/2010/main" val="4007435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extLst>
              <p:ext uri="{D42A27DB-BD31-4B8C-83A1-F6EECF244321}">
                <p14:modId xmlns="" xmlns:p14="http://schemas.microsoft.com/office/powerpoint/2010/main" val="819842380"/>
              </p:ext>
            </p:extLst>
          </p:nvPr>
        </p:nvGraphicFramePr>
        <p:xfrm>
          <a:off x="674702" y="2352286"/>
          <a:ext cx="5636535" cy="354502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66049" y="24339"/>
            <a:ext cx="6239748" cy="759432"/>
          </a:xfrm>
        </p:spPr>
        <p:txBody>
          <a:bodyPr/>
          <a:lstStyle/>
          <a:p>
            <a:r>
              <a:rPr sz="2400" dirty="0" smtClean="0">
                <a:solidFill>
                  <a:srgbClr val="002060"/>
                </a:solidFill>
                <a:latin typeface="Century Gothic" pitchFamily="34" charset="0"/>
              </a:rPr>
              <a:t>Virtually All Will Recommend CH Booth</a:t>
            </a:r>
            <a:endParaRPr lang="en-US" sz="2400" dirty="0">
              <a:solidFill>
                <a:srgbClr val="002060"/>
              </a:solidFill>
              <a:latin typeface="Century Gothic" pitchFamily="34" charset="0"/>
            </a:endParaRPr>
          </a:p>
        </p:txBody>
      </p:sp>
      <p:sp>
        <p:nvSpPr>
          <p:cNvPr id="7" name="Rounded Rectangle 6"/>
          <p:cNvSpPr/>
          <p:nvPr/>
        </p:nvSpPr>
        <p:spPr>
          <a:xfrm>
            <a:off x="1863621" y="1902800"/>
            <a:ext cx="2932470" cy="449485"/>
          </a:xfrm>
          <a:prstGeom prst="roundRect">
            <a:avLst/>
          </a:prstGeom>
          <a:solidFill>
            <a:srgbClr val="C6CCD8"/>
          </a:solidFill>
          <a:ln w="19050">
            <a:noFill/>
          </a:ln>
          <a:effectLst/>
        </p:spPr>
        <p:style>
          <a:lnRef idx="2">
            <a:schemeClr val="accent1"/>
          </a:lnRef>
          <a:fillRef idx="0">
            <a:schemeClr val="accent1"/>
          </a:fillRef>
          <a:effectRef idx="1">
            <a:schemeClr val="accent1"/>
          </a:effectRef>
          <a:fontRef idx="minor">
            <a:schemeClr val="tx1"/>
          </a:fontRef>
        </p:style>
        <p:txBody>
          <a:bodyPr wrap="square" rtlCol="0" anchor="ctr">
            <a:spAutoFit/>
          </a:bodyPr>
          <a:lstStyle/>
          <a:p>
            <a:pPr marL="6350" lvl="1" algn="ctr" defTabSz="914400" eaLnBrk="0" hangingPunct="0">
              <a:lnSpc>
                <a:spcPct val="85000"/>
              </a:lnSpc>
            </a:pPr>
            <a:r>
              <a:rPr lang="en-US" sz="1200" b="1" dirty="0" smtClean="0">
                <a:latin typeface="+mj-lt"/>
                <a:ea typeface="Verdana" pitchFamily="34" charset="0"/>
                <a:cs typeface="Arial" pitchFamily="34" charset="0"/>
              </a:rPr>
              <a:t>Recommend to a Friend?</a:t>
            </a:r>
          </a:p>
          <a:p>
            <a:pPr marL="6350" lvl="1" algn="ctr" defTabSz="914400" eaLnBrk="0" hangingPunct="0">
              <a:lnSpc>
                <a:spcPct val="85000"/>
              </a:lnSpc>
            </a:pPr>
            <a:r>
              <a:rPr lang="en-US" sz="1200" dirty="0" smtClean="0">
                <a:latin typeface="+mj-lt"/>
                <a:ea typeface="Verdana" pitchFamily="34" charset="0"/>
                <a:cs typeface="Arial" pitchFamily="34" charset="0"/>
              </a:rPr>
              <a:t>Total (n=427)</a:t>
            </a:r>
          </a:p>
        </p:txBody>
      </p:sp>
      <p:sp>
        <p:nvSpPr>
          <p:cNvPr id="15" name="Text Box 3"/>
          <p:cNvSpPr txBox="1">
            <a:spLocks noChangeArrowheads="1"/>
          </p:cNvSpPr>
          <p:nvPr/>
        </p:nvSpPr>
        <p:spPr bwMode="auto">
          <a:xfrm>
            <a:off x="85574" y="6163301"/>
            <a:ext cx="6488564" cy="215444"/>
          </a:xfrm>
          <a:prstGeom prst="rect">
            <a:avLst/>
          </a:prstGeom>
          <a:noFill/>
          <a:ln w="9525" algn="ctr">
            <a:noFill/>
            <a:miter lim="800000"/>
            <a:headEnd/>
            <a:tailEnd/>
          </a:ln>
        </p:spPr>
        <p:txBody>
          <a:bodyPr wrap="square">
            <a:spAutoFit/>
          </a:bodyPr>
          <a:lstStyle/>
          <a:p>
            <a:r>
              <a:rPr lang="en-US" sz="800" b="0" dirty="0" smtClean="0"/>
              <a:t>Q: Would you recommend us to a friend?</a:t>
            </a:r>
            <a:endParaRPr lang="en-US" sz="800" b="0" dirty="0"/>
          </a:p>
        </p:txBody>
      </p:sp>
      <p:sp>
        <p:nvSpPr>
          <p:cNvPr id="17" name="Title 8"/>
          <p:cNvSpPr txBox="1">
            <a:spLocks/>
          </p:cNvSpPr>
          <p:nvPr/>
        </p:nvSpPr>
        <p:spPr>
          <a:xfrm>
            <a:off x="109182" y="572173"/>
            <a:ext cx="8612160" cy="639762"/>
          </a:xfrm>
          <a:prstGeom prst="rect">
            <a:avLst/>
          </a:prstGeom>
          <a:noFill/>
          <a:ln w="9525" algn="ctr">
            <a:noFill/>
            <a:miter lim="800000"/>
            <a:headEnd/>
            <a:tailEnd/>
          </a:ln>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1400" b="1" dirty="0" smtClean="0">
                <a:solidFill>
                  <a:schemeClr val="tx1">
                    <a:lumMod val="65000"/>
                    <a:lumOff val="35000"/>
                  </a:schemeClr>
                </a:solidFill>
                <a:latin typeface="+mn-lt"/>
                <a:ea typeface="+mj-ea"/>
                <a:cs typeface="+mj-cs"/>
              </a:rPr>
              <a:t>  </a:t>
            </a:r>
            <a:r>
              <a:rPr kumimoji="0" lang="en-US" sz="1400" b="1" i="0" u="none" strike="noStrike" kern="1200" cap="none" spc="0" normalizeH="0" baseline="0" noProof="0" dirty="0" smtClean="0">
                <a:ln>
                  <a:noFill/>
                </a:ln>
                <a:solidFill>
                  <a:schemeClr val="tx1">
                    <a:lumMod val="65000"/>
                    <a:lumOff val="35000"/>
                  </a:schemeClr>
                </a:solidFill>
                <a:effectLst/>
                <a:uLnTx/>
                <a:uFillTx/>
                <a:latin typeface="+mn-lt"/>
                <a:ea typeface="+mj-ea"/>
                <a:cs typeface="+mj-cs"/>
              </a:rPr>
              <a:t> </a:t>
            </a:r>
            <a:endParaRPr kumimoji="0" lang="en-US" sz="1400" b="1" i="0" u="none" strike="noStrike" kern="1200" cap="none" spc="0" normalizeH="0" baseline="0" noProof="0" dirty="0">
              <a:ln>
                <a:noFill/>
              </a:ln>
              <a:solidFill>
                <a:schemeClr val="tx1">
                  <a:lumMod val="65000"/>
                  <a:lumOff val="35000"/>
                </a:schemeClr>
              </a:solidFill>
              <a:effectLst/>
              <a:uLnTx/>
              <a:uFillTx/>
              <a:latin typeface="Verdana" pitchFamily="34" charset="0"/>
              <a:ea typeface="+mj-ea"/>
              <a:cs typeface="+mj-cs"/>
            </a:endParaRPr>
          </a:p>
        </p:txBody>
      </p:sp>
      <p:pic>
        <p:nvPicPr>
          <p:cNvPr id="8" name="irc_mi" descr="http://apps4stages.wikispaces.com/file/view/images.jpeg/257957752/images.jpeg">
            <a:hlinkClick r:id="rId3"/>
          </p:cNvPr>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39263" y="2352285"/>
            <a:ext cx="1742440" cy="1734820"/>
          </a:xfrm>
          <a:prstGeom prst="rect">
            <a:avLst/>
          </a:prstGeom>
          <a:noFill/>
          <a:ln>
            <a:noFill/>
          </a:ln>
        </p:spPr>
      </p:pic>
    </p:spTree>
    <p:extLst>
      <p:ext uri="{BB962C8B-B14F-4D97-AF65-F5344CB8AC3E}">
        <p14:creationId xmlns="" xmlns:p14="http://schemas.microsoft.com/office/powerpoint/2010/main" val="133673153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119224" y="6071482"/>
            <a:ext cx="6488564" cy="584775"/>
          </a:xfrm>
          <a:prstGeom prst="rect">
            <a:avLst/>
          </a:prstGeom>
          <a:noFill/>
          <a:ln w="9525" algn="ctr">
            <a:noFill/>
            <a:miter lim="800000"/>
            <a:headEnd/>
            <a:tailEnd/>
          </a:ln>
        </p:spPr>
        <p:txBody>
          <a:bodyPr wrap="square">
            <a:spAutoFit/>
          </a:bodyPr>
          <a:lstStyle/>
          <a:p>
            <a:r>
              <a:rPr lang="en-US" sz="800" b="0" dirty="0" smtClean="0"/>
              <a:t>. </a:t>
            </a:r>
            <a:endParaRPr lang="en-US" sz="800" dirty="0" smtClean="0"/>
          </a:p>
          <a:p>
            <a:endParaRPr lang="en-US" sz="800" dirty="0" smtClean="0"/>
          </a:p>
          <a:p>
            <a:pPr marL="231775" indent="-231775" defTabSz="2225675">
              <a:tabLst>
                <a:tab pos="1090613" algn="l"/>
              </a:tabLst>
            </a:pPr>
            <a:endParaRPr lang="en-US" sz="800" dirty="0" smtClean="0"/>
          </a:p>
          <a:p>
            <a:pPr marL="231775" indent="-231775" defTabSz="2225675">
              <a:buFontTx/>
              <a:buNone/>
              <a:tabLst>
                <a:tab pos="1090613" algn="l"/>
              </a:tabLst>
            </a:pPr>
            <a:endParaRPr lang="en-US" sz="800" b="0" dirty="0"/>
          </a:p>
        </p:txBody>
      </p:sp>
      <p:sp>
        <p:nvSpPr>
          <p:cNvPr id="12" name="Rectangular Callout 11"/>
          <p:cNvSpPr/>
          <p:nvPr/>
        </p:nvSpPr>
        <p:spPr>
          <a:xfrm>
            <a:off x="586854" y="1060672"/>
            <a:ext cx="2094264" cy="551910"/>
          </a:xfrm>
          <a:prstGeom prst="wedgeRect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Verdana" pitchFamily="34" charset="0"/>
                <a:cs typeface="Arial" pitchFamily="34" charset="0"/>
              </a:rPr>
              <a:t>“</a:t>
            </a:r>
            <a:r>
              <a:rPr lang="en-US" sz="1100" dirty="0">
                <a:solidFill>
                  <a:schemeClr val="tx1"/>
                </a:solidFill>
              </a:rPr>
              <a:t>Service is always done </a:t>
            </a:r>
            <a:endParaRPr lang="en-US" sz="1100" dirty="0" smtClean="0">
              <a:solidFill>
                <a:schemeClr val="tx1"/>
              </a:solidFill>
            </a:endParaRPr>
          </a:p>
          <a:p>
            <a:pPr algn="ctr"/>
            <a:r>
              <a:rPr lang="en-US" sz="1100" dirty="0" smtClean="0">
                <a:solidFill>
                  <a:schemeClr val="tx1"/>
                </a:solidFill>
              </a:rPr>
              <a:t>with </a:t>
            </a:r>
            <a:r>
              <a:rPr lang="en-US" sz="1100" dirty="0">
                <a:solidFill>
                  <a:schemeClr val="tx1"/>
                </a:solidFill>
              </a:rPr>
              <a:t>a smile</a:t>
            </a:r>
            <a:r>
              <a:rPr lang="en-US" sz="1100" dirty="0" smtClean="0">
                <a:solidFill>
                  <a:schemeClr val="tx1"/>
                </a:solidFill>
              </a:rPr>
              <a:t>.”</a:t>
            </a:r>
            <a:endParaRPr lang="en-US" sz="1100" dirty="0" smtClean="0">
              <a:solidFill>
                <a:schemeClr val="tx1"/>
              </a:solidFill>
              <a:latin typeface="Verdana" pitchFamily="34" charset="0"/>
              <a:cs typeface="Arial" pitchFamily="34" charset="0"/>
            </a:endParaRPr>
          </a:p>
        </p:txBody>
      </p:sp>
      <p:sp>
        <p:nvSpPr>
          <p:cNvPr id="14" name="Rounded Rectangular Callout 13"/>
          <p:cNvSpPr/>
          <p:nvPr/>
        </p:nvSpPr>
        <p:spPr>
          <a:xfrm>
            <a:off x="3234519" y="4837185"/>
            <a:ext cx="1910687" cy="1220649"/>
          </a:xfrm>
          <a:prstGeom prst="wedgeRoundRectCallou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chemeClr val="tx1"/>
                </a:solidFill>
              </a:rPr>
              <a:t>“After </a:t>
            </a:r>
            <a:r>
              <a:rPr lang="en-US" sz="1100" dirty="0">
                <a:solidFill>
                  <a:schemeClr val="tx1"/>
                </a:solidFill>
              </a:rPr>
              <a:t>living in several towns and using their libraries extensively, I can proudly say that "we have a GREAT library!" </a:t>
            </a:r>
            <a:endParaRPr lang="en-US" sz="1100" dirty="0">
              <a:solidFill>
                <a:schemeClr val="tx1"/>
              </a:solidFill>
              <a:latin typeface="Verdana" pitchFamily="34" charset="0"/>
              <a:cs typeface="Arial" pitchFamily="34" charset="0"/>
            </a:endParaRPr>
          </a:p>
        </p:txBody>
      </p:sp>
      <p:sp>
        <p:nvSpPr>
          <p:cNvPr id="17" name="Title 3"/>
          <p:cNvSpPr txBox="1">
            <a:spLocks/>
          </p:cNvSpPr>
          <p:nvPr/>
        </p:nvSpPr>
        <p:spPr>
          <a:xfrm>
            <a:off x="0" y="291955"/>
            <a:ext cx="8870868" cy="916696"/>
          </a:xfrm>
          <a:prstGeom prst="rect">
            <a:avLst/>
          </a:prstGeom>
          <a:noFill/>
          <a:ln w="9525" algn="ctr">
            <a:noFill/>
            <a:miter lim="800000"/>
            <a:headEnd/>
            <a:tailEnd/>
          </a:ln>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Comments on Our Staff – a Sampling</a:t>
            </a:r>
            <a:br>
              <a:rPr kumimoji="0" lang="en-US" sz="2400" b="1"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br>
            <a:r>
              <a:rPr kumimoji="0" lang="en-US" sz="2400" b="1" i="0" u="none" strike="noStrike" kern="1200" cap="none" spc="0" normalizeH="0" baseline="0" noProof="0" dirty="0" smtClean="0">
                <a:ln>
                  <a:noFill/>
                </a:ln>
                <a:solidFill>
                  <a:srgbClr val="C00000"/>
                </a:solidFill>
                <a:effectLst/>
                <a:uLnTx/>
                <a:uFillTx/>
                <a:latin typeface="+mj-lt"/>
                <a:ea typeface="+mj-ea"/>
                <a:cs typeface="+mj-cs"/>
              </a:rPr>
              <a:t> </a:t>
            </a:r>
            <a:endParaRPr kumimoji="0" lang="en-US" sz="2400" b="1" i="0"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sp>
        <p:nvSpPr>
          <p:cNvPr id="18" name="Rectangular Callout 17"/>
          <p:cNvSpPr/>
          <p:nvPr/>
        </p:nvSpPr>
        <p:spPr>
          <a:xfrm>
            <a:off x="3336121" y="3854022"/>
            <a:ext cx="2262160" cy="504966"/>
          </a:xfrm>
          <a:prstGeom prst="wedgeRect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Verdana" pitchFamily="34" charset="0"/>
                <a:cs typeface="Arial" pitchFamily="34" charset="0"/>
              </a:rPr>
              <a:t>‘</a:t>
            </a:r>
            <a:r>
              <a:rPr lang="en-US" sz="1100" dirty="0" smtClean="0">
                <a:solidFill>
                  <a:schemeClr val="tx1"/>
                </a:solidFill>
              </a:rPr>
              <a:t>I always leave there with a happy feeling</a:t>
            </a:r>
            <a:r>
              <a:rPr lang="en-US" sz="1100" dirty="0" smtClean="0">
                <a:solidFill>
                  <a:schemeClr val="tx1"/>
                </a:solidFill>
                <a:latin typeface="Verdana" pitchFamily="34" charset="0"/>
                <a:cs typeface="Arial" pitchFamily="34" charset="0"/>
              </a:rPr>
              <a:t>.”</a:t>
            </a:r>
            <a:endParaRPr lang="en-US" sz="1100" dirty="0">
              <a:solidFill>
                <a:schemeClr val="tx1"/>
              </a:solidFill>
              <a:latin typeface="Verdana" pitchFamily="34" charset="0"/>
              <a:cs typeface="Arial" pitchFamily="34" charset="0"/>
            </a:endParaRPr>
          </a:p>
        </p:txBody>
      </p:sp>
      <p:sp>
        <p:nvSpPr>
          <p:cNvPr id="20" name="Rounded Rectangular Callout 19"/>
          <p:cNvSpPr/>
          <p:nvPr/>
        </p:nvSpPr>
        <p:spPr>
          <a:xfrm>
            <a:off x="5349922" y="4619767"/>
            <a:ext cx="3398293" cy="1451715"/>
          </a:xfrm>
          <a:prstGeom prst="wedgeRoundRectCallou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100" dirty="0">
                <a:solidFill>
                  <a:schemeClr val="tx1"/>
                </a:solidFill>
                <a:latin typeface="Verdana" pitchFamily="34" charset="0"/>
                <a:cs typeface="Arial" pitchFamily="34" charset="0"/>
              </a:rPr>
              <a:t>“</a:t>
            </a:r>
            <a:r>
              <a:rPr lang="en-US" sz="1100" dirty="0">
                <a:solidFill>
                  <a:schemeClr val="tx1"/>
                </a:solidFill>
              </a:rPr>
              <a:t>The library has always provided me with excellent service whether it be answers to questions on reference material or answers to general questions on availability of books. The staff is knowledgeable and congenial.  The staff is doing everything possible to make  visiting the library an enjoyable experience</a:t>
            </a:r>
            <a:r>
              <a:rPr lang="en-US" sz="1100" dirty="0" smtClean="0">
                <a:solidFill>
                  <a:schemeClr val="tx1"/>
                </a:solidFill>
              </a:rPr>
              <a:t>.</a:t>
            </a:r>
            <a:r>
              <a:rPr lang="en-US" sz="1100" dirty="0" smtClean="0">
                <a:solidFill>
                  <a:schemeClr val="tx1"/>
                </a:solidFill>
                <a:latin typeface="Verdana" pitchFamily="34" charset="0"/>
                <a:cs typeface="Arial" pitchFamily="34" charset="0"/>
              </a:rPr>
              <a:t>”</a:t>
            </a:r>
            <a:endParaRPr lang="en-US" sz="1100" dirty="0">
              <a:solidFill>
                <a:schemeClr val="tx1"/>
              </a:solidFill>
              <a:latin typeface="Verdana" pitchFamily="34" charset="0"/>
              <a:cs typeface="Arial" pitchFamily="34" charset="0"/>
            </a:endParaRPr>
          </a:p>
        </p:txBody>
      </p:sp>
      <p:sp>
        <p:nvSpPr>
          <p:cNvPr id="21" name="Rounded Rectangular Callout 20"/>
          <p:cNvSpPr/>
          <p:nvPr/>
        </p:nvSpPr>
        <p:spPr>
          <a:xfrm>
            <a:off x="396582" y="4619767"/>
            <a:ext cx="2647665" cy="641445"/>
          </a:xfrm>
          <a:prstGeom prst="wedgeRoundRectCallou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Verdana" pitchFamily="34" charset="0"/>
                <a:cs typeface="Arial" pitchFamily="34" charset="0"/>
              </a:rPr>
              <a:t>“I like that employees remember my face (not necessarily my name) and are friendly to me”</a:t>
            </a:r>
            <a:endParaRPr lang="en-US" sz="1100" dirty="0">
              <a:solidFill>
                <a:schemeClr val="tx1"/>
              </a:solidFill>
              <a:latin typeface="Verdana" pitchFamily="34" charset="0"/>
              <a:cs typeface="Arial" pitchFamily="34" charset="0"/>
            </a:endParaRPr>
          </a:p>
        </p:txBody>
      </p:sp>
      <p:sp>
        <p:nvSpPr>
          <p:cNvPr id="22" name="Rounded Rectangular Callout 21"/>
          <p:cNvSpPr/>
          <p:nvPr/>
        </p:nvSpPr>
        <p:spPr>
          <a:xfrm>
            <a:off x="206312" y="2013347"/>
            <a:ext cx="3028207" cy="2130434"/>
          </a:xfrm>
          <a:prstGeom prst="wedgeRoundRectCallou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rPr>
              <a:t>“A </a:t>
            </a:r>
            <a:r>
              <a:rPr lang="en-US" sz="1100" dirty="0">
                <a:solidFill>
                  <a:schemeClr val="tx1"/>
                </a:solidFill>
              </a:rPr>
              <a:t>library is more than a building with books or computers. The librarians and staff members at the Booth Library are always ready with reading suggestions. They create displays of books that inspire me to try new authors and help me find information I need--even when they have to order books from other libraries or call around to get an </a:t>
            </a:r>
            <a:r>
              <a:rPr lang="en-US" sz="1100" dirty="0" smtClean="0">
                <a:solidFill>
                  <a:schemeClr val="tx1"/>
                </a:solidFill>
              </a:rPr>
              <a:t> </a:t>
            </a:r>
            <a:r>
              <a:rPr lang="en-US" sz="1100" dirty="0">
                <a:solidFill>
                  <a:schemeClr val="tx1"/>
                </a:solidFill>
              </a:rPr>
              <a:t>answer to a question. This staff is the best</a:t>
            </a:r>
            <a:r>
              <a:rPr lang="en-US" sz="1100" dirty="0" smtClean="0">
                <a:solidFill>
                  <a:schemeClr val="tx1"/>
                </a:solidFill>
              </a:rPr>
              <a:t>!” </a:t>
            </a:r>
            <a:endParaRPr lang="en-US" sz="1100" dirty="0">
              <a:solidFill>
                <a:schemeClr val="tx1"/>
              </a:solidFill>
              <a:latin typeface="Verdana" pitchFamily="34" charset="0"/>
              <a:cs typeface="Arial" pitchFamily="34" charset="0"/>
            </a:endParaRPr>
          </a:p>
        </p:txBody>
      </p:sp>
      <p:sp>
        <p:nvSpPr>
          <p:cNvPr id="23" name="Rounded Rectangular Callout 22"/>
          <p:cNvSpPr/>
          <p:nvPr/>
        </p:nvSpPr>
        <p:spPr>
          <a:xfrm>
            <a:off x="5759355" y="3854022"/>
            <a:ext cx="3111513" cy="579517"/>
          </a:xfrm>
          <a:prstGeom prst="wedgeRoundRectCallou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rPr>
              <a:t>“Excellent </a:t>
            </a:r>
            <a:r>
              <a:rPr lang="en-US" sz="1100" dirty="0">
                <a:solidFill>
                  <a:schemeClr val="tx1"/>
                </a:solidFill>
              </a:rPr>
              <a:t>customer service, professional, knowledgeable, friendly!! Amazing resource as well</a:t>
            </a:r>
            <a:r>
              <a:rPr lang="en-US" sz="1100" dirty="0" smtClean="0">
                <a:solidFill>
                  <a:schemeClr val="tx1"/>
                </a:solidFill>
              </a:rPr>
              <a:t>.” </a:t>
            </a:r>
            <a:endParaRPr lang="en-US" sz="1100" dirty="0">
              <a:solidFill>
                <a:schemeClr val="tx1"/>
              </a:solidFill>
              <a:latin typeface="Verdana" pitchFamily="34" charset="0"/>
              <a:cs typeface="Arial" pitchFamily="34" charset="0"/>
            </a:endParaRPr>
          </a:p>
        </p:txBody>
      </p:sp>
      <p:sp>
        <p:nvSpPr>
          <p:cNvPr id="13" name="Rounded Rectangular Callout 12"/>
          <p:cNvSpPr/>
          <p:nvPr/>
        </p:nvSpPr>
        <p:spPr>
          <a:xfrm>
            <a:off x="206312" y="5413660"/>
            <a:ext cx="2474806" cy="987139"/>
          </a:xfrm>
          <a:prstGeom prst="wedgeRoundRect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chemeClr val="tx1"/>
                </a:solidFill>
                <a:latin typeface="Verdana" pitchFamily="34" charset="0"/>
                <a:cs typeface="Arial" pitchFamily="34" charset="0"/>
              </a:rPr>
              <a:t>“I couldn’t ask for a friendlier staff. The staff is THE essential part of my visit”</a:t>
            </a:r>
            <a:endParaRPr lang="en-US" sz="1100" dirty="0">
              <a:solidFill>
                <a:schemeClr val="tx1"/>
              </a:solidFill>
              <a:latin typeface="Verdana" pitchFamily="34"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35434" y="955343"/>
            <a:ext cx="3516392" cy="26264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0862320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119224" y="6071482"/>
            <a:ext cx="6488564" cy="584775"/>
          </a:xfrm>
          <a:prstGeom prst="rect">
            <a:avLst/>
          </a:prstGeom>
          <a:noFill/>
          <a:ln w="9525" algn="ctr">
            <a:noFill/>
            <a:miter lim="800000"/>
            <a:headEnd/>
            <a:tailEnd/>
          </a:ln>
        </p:spPr>
        <p:txBody>
          <a:bodyPr wrap="square">
            <a:spAutoFit/>
          </a:bodyPr>
          <a:lstStyle/>
          <a:p>
            <a:r>
              <a:rPr lang="en-US" sz="800" b="0" dirty="0" smtClean="0"/>
              <a:t>. </a:t>
            </a:r>
            <a:endParaRPr lang="en-US" sz="800" dirty="0" smtClean="0"/>
          </a:p>
          <a:p>
            <a:endParaRPr lang="en-US" sz="800" dirty="0" smtClean="0"/>
          </a:p>
          <a:p>
            <a:pPr marL="231775" indent="-231775" defTabSz="2225675">
              <a:tabLst>
                <a:tab pos="1090613" algn="l"/>
              </a:tabLst>
            </a:pPr>
            <a:endParaRPr lang="en-US" sz="800" dirty="0" smtClean="0"/>
          </a:p>
          <a:p>
            <a:pPr marL="231775" indent="-231775" defTabSz="2225675">
              <a:buFontTx/>
              <a:buNone/>
              <a:tabLst>
                <a:tab pos="1090613" algn="l"/>
              </a:tabLst>
            </a:pPr>
            <a:endParaRPr lang="en-US" sz="800" b="0" dirty="0"/>
          </a:p>
        </p:txBody>
      </p:sp>
      <p:sp>
        <p:nvSpPr>
          <p:cNvPr id="12" name="Rectangular Callout 11"/>
          <p:cNvSpPr/>
          <p:nvPr/>
        </p:nvSpPr>
        <p:spPr>
          <a:xfrm>
            <a:off x="248009" y="1105469"/>
            <a:ext cx="4229122" cy="1119117"/>
          </a:xfrm>
          <a:prstGeom prst="wedgeRect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Verdana" pitchFamily="34" charset="0"/>
                <a:cs typeface="Arial" pitchFamily="34" charset="0"/>
              </a:rPr>
              <a:t>“The Booth Library is like a library out of a children’s book – inviting, caring, warm &amp; welcoming.  It also has great books, and is a wonderful resource as to what is going on in town.”</a:t>
            </a:r>
          </a:p>
        </p:txBody>
      </p:sp>
      <p:sp>
        <p:nvSpPr>
          <p:cNvPr id="14" name="Rounded Rectangular Callout 13"/>
          <p:cNvSpPr/>
          <p:nvPr/>
        </p:nvSpPr>
        <p:spPr>
          <a:xfrm>
            <a:off x="4791967" y="1222299"/>
            <a:ext cx="4091049" cy="636235"/>
          </a:xfrm>
          <a:prstGeom prst="wedgeRoundRectCallou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Verdana" pitchFamily="34" charset="0"/>
                <a:cs typeface="Arial" pitchFamily="34" charset="0"/>
              </a:rPr>
              <a:t>“</a:t>
            </a:r>
            <a:r>
              <a:rPr lang="en-US" sz="1100" dirty="0">
                <a:solidFill>
                  <a:schemeClr val="tx1"/>
                </a:solidFill>
              </a:rPr>
              <a:t>I love Booth library!  It is located centrally, in town, and motivates me to continue visiting. </a:t>
            </a:r>
            <a:endParaRPr lang="en-US" sz="1100" dirty="0">
              <a:solidFill>
                <a:schemeClr val="tx1"/>
              </a:solidFill>
              <a:latin typeface="Verdana" pitchFamily="34" charset="0"/>
              <a:cs typeface="Arial" pitchFamily="34" charset="0"/>
            </a:endParaRPr>
          </a:p>
        </p:txBody>
      </p:sp>
      <p:sp>
        <p:nvSpPr>
          <p:cNvPr id="17" name="Title 3"/>
          <p:cNvSpPr txBox="1">
            <a:spLocks/>
          </p:cNvSpPr>
          <p:nvPr/>
        </p:nvSpPr>
        <p:spPr>
          <a:xfrm>
            <a:off x="0" y="291955"/>
            <a:ext cx="8870868" cy="916696"/>
          </a:xfrm>
          <a:prstGeom prst="rect">
            <a:avLst/>
          </a:prstGeom>
          <a:noFill/>
          <a:ln w="9525" algn="ctr">
            <a:noFill/>
            <a:miter lim="800000"/>
            <a:headEnd/>
            <a:tailEnd/>
          </a:ln>
        </p:spPr>
        <p:txBody>
          <a:bodyPr anchor="ctr"/>
          <a:lstStyle/>
          <a:p>
            <a:pPr lvl="0" eaLnBrk="0" hangingPunct="0">
              <a:defRPr/>
            </a:pPr>
            <a:r>
              <a:rPr kumimoji="0" lang="en-US" sz="2400" b="1"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Comments on the library in general -</a:t>
            </a:r>
            <a:r>
              <a:rPr lang="en-US" sz="2400" b="1" dirty="0" smtClean="0">
                <a:solidFill>
                  <a:schemeClr val="tx1">
                    <a:lumMod val="65000"/>
                    <a:lumOff val="35000"/>
                  </a:schemeClr>
                </a:solidFill>
              </a:rPr>
              <a:t> </a:t>
            </a:r>
            <a:r>
              <a:rPr lang="en-US" sz="2400" b="1" dirty="0">
                <a:solidFill>
                  <a:schemeClr val="tx1">
                    <a:lumMod val="65000"/>
                    <a:lumOff val="35000"/>
                  </a:schemeClr>
                </a:solidFill>
              </a:rPr>
              <a:t>a </a:t>
            </a:r>
            <a:r>
              <a:rPr lang="en-US" sz="2400" b="1" dirty="0" smtClean="0">
                <a:solidFill>
                  <a:schemeClr val="tx1">
                    <a:lumMod val="65000"/>
                    <a:lumOff val="35000"/>
                  </a:schemeClr>
                </a:solidFill>
              </a:rPr>
              <a:t>Sampling</a:t>
            </a:r>
            <a:endParaRPr kumimoji="0" lang="en-US" sz="2400" b="1" i="0" u="none" strike="noStrike" kern="1200" cap="none" spc="0" normalizeH="0" baseline="0" noProof="0" dirty="0" smtClean="0">
              <a:ln>
                <a:noFill/>
              </a:ln>
              <a:solidFill>
                <a:schemeClr val="tx1">
                  <a:lumMod val="65000"/>
                  <a:lumOff val="35000"/>
                </a:schemeClr>
              </a:solidFill>
              <a:effectLst/>
              <a:uLnTx/>
              <a:uFillTx/>
              <a:latin typeface="+mj-lt"/>
              <a:ea typeface="+mj-ea"/>
              <a:cs typeface="+mj-cs"/>
            </a:endParaRPr>
          </a:p>
          <a:p>
            <a:pPr marL="0" marR="0" lvl="0" indent="0" algn="l" defTabSz="457200" rtl="0" eaLnBrk="0" fontAlgn="base" latinLnBrk="0" hangingPunct="0">
              <a:lnSpc>
                <a:spcPct val="100000"/>
              </a:lnSpc>
              <a:spcBef>
                <a:spcPct val="0"/>
              </a:spcBef>
              <a:spcAft>
                <a:spcPct val="0"/>
              </a:spcAft>
              <a:buClrTx/>
              <a:buSzTx/>
              <a:buFontTx/>
              <a:buNone/>
              <a:tabLst/>
              <a:defRPr/>
            </a:pPr>
            <a:r>
              <a:rPr lang="en-US" sz="2400" b="1" dirty="0" smtClean="0">
                <a:solidFill>
                  <a:srgbClr val="C00000"/>
                </a:solidFill>
                <a:latin typeface="+mj-lt"/>
                <a:ea typeface="+mj-ea"/>
                <a:cs typeface="+mj-cs"/>
              </a:rPr>
              <a:t> </a:t>
            </a:r>
            <a:endParaRPr kumimoji="0" lang="en-US" sz="2400" b="1" i="0"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sp>
        <p:nvSpPr>
          <p:cNvPr id="18" name="Rectangular Callout 17"/>
          <p:cNvSpPr/>
          <p:nvPr/>
        </p:nvSpPr>
        <p:spPr>
          <a:xfrm>
            <a:off x="6607788" y="2885969"/>
            <a:ext cx="2045526" cy="484938"/>
          </a:xfrm>
          <a:prstGeom prst="wedgeRect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Verdana" pitchFamily="34" charset="0"/>
                <a:cs typeface="Arial" pitchFamily="34" charset="0"/>
              </a:rPr>
              <a:t>‘It’s a wonderful asset of the town.”</a:t>
            </a:r>
            <a:endParaRPr lang="en-US" sz="1100" dirty="0">
              <a:solidFill>
                <a:schemeClr val="tx1"/>
              </a:solidFill>
              <a:latin typeface="Verdana" pitchFamily="34" charset="0"/>
              <a:cs typeface="Arial" pitchFamily="34" charset="0"/>
            </a:endParaRPr>
          </a:p>
        </p:txBody>
      </p:sp>
      <p:sp>
        <p:nvSpPr>
          <p:cNvPr id="20" name="Rounded Rectangular Callout 19"/>
          <p:cNvSpPr/>
          <p:nvPr/>
        </p:nvSpPr>
        <p:spPr>
          <a:xfrm>
            <a:off x="4102266" y="4831306"/>
            <a:ext cx="4940134" cy="1240176"/>
          </a:xfrm>
          <a:prstGeom prst="wedgeRoundRectCallou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Verdana" pitchFamily="34" charset="0"/>
                <a:cs typeface="Arial" pitchFamily="34" charset="0"/>
              </a:rPr>
              <a:t>“CH Booth Library is one of the most attractive libraries I have ever visited. I often bring out of town guests to see it.   In fact, the library is one of the reasons we chose Newtown over other neighboring communities when we chose to move here.”</a:t>
            </a:r>
            <a:endParaRPr lang="en-US" sz="1100" dirty="0">
              <a:solidFill>
                <a:schemeClr val="tx1"/>
              </a:solidFill>
              <a:latin typeface="Verdana" pitchFamily="34" charset="0"/>
              <a:cs typeface="Arial" pitchFamily="34" charset="0"/>
            </a:endParaRPr>
          </a:p>
        </p:txBody>
      </p:sp>
      <p:sp>
        <p:nvSpPr>
          <p:cNvPr id="21" name="Rounded Rectangular Callout 20"/>
          <p:cNvSpPr/>
          <p:nvPr/>
        </p:nvSpPr>
        <p:spPr>
          <a:xfrm>
            <a:off x="518614" y="4168239"/>
            <a:ext cx="3111689" cy="663067"/>
          </a:xfrm>
          <a:prstGeom prst="wedgeRoundRectCallou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Verdana" pitchFamily="34" charset="0"/>
                <a:cs typeface="Arial" pitchFamily="34" charset="0"/>
              </a:rPr>
              <a:t>“</a:t>
            </a:r>
            <a:r>
              <a:rPr lang="en-US" sz="1100" dirty="0">
                <a:solidFill>
                  <a:schemeClr val="tx1"/>
                </a:solidFill>
              </a:rPr>
              <a:t>After living in several towns and using their libraries extensively, I can proudly say that "we have a GREAT library!" </a:t>
            </a:r>
            <a:endParaRPr lang="en-US" sz="1100" dirty="0">
              <a:solidFill>
                <a:schemeClr val="tx1"/>
              </a:solidFill>
              <a:latin typeface="Verdana" pitchFamily="34" charset="0"/>
              <a:cs typeface="Arial" pitchFamily="34" charset="0"/>
            </a:endParaRPr>
          </a:p>
        </p:txBody>
      </p:sp>
      <p:sp>
        <p:nvSpPr>
          <p:cNvPr id="22" name="Rounded Rectangular Callout 21"/>
          <p:cNvSpPr/>
          <p:nvPr/>
        </p:nvSpPr>
        <p:spPr>
          <a:xfrm>
            <a:off x="248009" y="2771844"/>
            <a:ext cx="3157194" cy="838556"/>
          </a:xfrm>
          <a:prstGeom prst="wedgeRoundRectCallou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Verdana" pitchFamily="34" charset="0"/>
                <a:cs typeface="Arial" pitchFamily="34" charset="0"/>
              </a:rPr>
              <a:t>“Going to the library is comfortable.  It’s like going to someone’s home. Nice staff and atmosphere.”</a:t>
            </a:r>
            <a:endParaRPr lang="en-US" sz="1100" dirty="0">
              <a:solidFill>
                <a:schemeClr val="tx1"/>
              </a:solidFill>
              <a:latin typeface="Verdana" pitchFamily="34" charset="0"/>
              <a:cs typeface="Arial" pitchFamily="34" charset="0"/>
            </a:endParaRPr>
          </a:p>
        </p:txBody>
      </p:sp>
      <p:sp>
        <p:nvSpPr>
          <p:cNvPr id="23" name="Rounded Rectangular Callout 22"/>
          <p:cNvSpPr/>
          <p:nvPr/>
        </p:nvSpPr>
        <p:spPr>
          <a:xfrm>
            <a:off x="6346208" y="3850584"/>
            <a:ext cx="2696191" cy="614148"/>
          </a:xfrm>
          <a:prstGeom prst="wedgeRoundRectCallou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rPr>
              <a:t>“The CH </a:t>
            </a:r>
            <a:r>
              <a:rPr lang="en-US" sz="1100" dirty="0">
                <a:solidFill>
                  <a:schemeClr val="tx1"/>
                </a:solidFill>
              </a:rPr>
              <a:t>Booth Library is a warm and friendly place to visit. Everyone can use that kind of TLC</a:t>
            </a:r>
            <a:r>
              <a:rPr lang="en-US" sz="1100" dirty="0" smtClean="0">
                <a:solidFill>
                  <a:schemeClr val="tx1"/>
                </a:solidFill>
              </a:rPr>
              <a:t>.” </a:t>
            </a:r>
            <a:endParaRPr lang="en-US" sz="1100" dirty="0">
              <a:solidFill>
                <a:schemeClr val="tx1"/>
              </a:solidFill>
              <a:latin typeface="Verdana" pitchFamily="34" charset="0"/>
              <a:cs typeface="Arial" pitchFamily="34" charset="0"/>
            </a:endParaRPr>
          </a:p>
        </p:txBody>
      </p:sp>
      <p:sp>
        <p:nvSpPr>
          <p:cNvPr id="13" name="Rounded Rectangular Callout 12"/>
          <p:cNvSpPr/>
          <p:nvPr/>
        </p:nvSpPr>
        <p:spPr>
          <a:xfrm>
            <a:off x="215901" y="5045591"/>
            <a:ext cx="3644900" cy="1113907"/>
          </a:xfrm>
          <a:prstGeom prst="wedgeRoundRect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chemeClr val="tx1"/>
                </a:solidFill>
                <a:latin typeface="Verdana" pitchFamily="34" charset="0"/>
                <a:cs typeface="Arial" pitchFamily="34" charset="0"/>
              </a:rPr>
              <a:t>“We have taken our grandchildren to your library and they love it! Everyone has been  awesome to them, even when they forget it’s a library. </a:t>
            </a:r>
            <a:r>
              <a:rPr lang="en-US" sz="1100" dirty="0" smtClean="0">
                <a:solidFill>
                  <a:schemeClr val="tx1"/>
                </a:solidFill>
                <a:latin typeface="Verdana" pitchFamily="34" charset="0"/>
                <a:cs typeface="Arial" pitchFamily="34" charset="0"/>
                <a:sym typeface="Wingdings" pitchFamily="2" charset="2"/>
              </a:rPr>
              <a:t>”</a:t>
            </a:r>
            <a:endParaRPr lang="en-US" sz="1100" dirty="0">
              <a:solidFill>
                <a:schemeClr val="tx1"/>
              </a:solidFill>
              <a:latin typeface="Verdana" pitchFamily="34"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02177" y="2374714"/>
            <a:ext cx="2582810" cy="1933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1094001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119224" y="6071482"/>
            <a:ext cx="6488564" cy="584775"/>
          </a:xfrm>
          <a:prstGeom prst="rect">
            <a:avLst/>
          </a:prstGeom>
          <a:noFill/>
          <a:ln w="9525" algn="ctr">
            <a:noFill/>
            <a:miter lim="800000"/>
            <a:headEnd/>
            <a:tailEnd/>
          </a:ln>
        </p:spPr>
        <p:txBody>
          <a:bodyPr wrap="square">
            <a:spAutoFit/>
          </a:bodyPr>
          <a:lstStyle/>
          <a:p>
            <a:r>
              <a:rPr lang="en-US" sz="800" b="0" dirty="0" smtClean="0"/>
              <a:t>. </a:t>
            </a:r>
            <a:endParaRPr lang="en-US" sz="800" dirty="0" smtClean="0"/>
          </a:p>
          <a:p>
            <a:endParaRPr lang="en-US" sz="800" dirty="0" smtClean="0"/>
          </a:p>
          <a:p>
            <a:pPr marL="231775" indent="-231775" defTabSz="2225675">
              <a:tabLst>
                <a:tab pos="1090613" algn="l"/>
              </a:tabLst>
            </a:pPr>
            <a:endParaRPr lang="en-US" sz="800" dirty="0" smtClean="0"/>
          </a:p>
          <a:p>
            <a:pPr marL="231775" indent="-231775" defTabSz="2225675">
              <a:buFontTx/>
              <a:buNone/>
              <a:tabLst>
                <a:tab pos="1090613" algn="l"/>
              </a:tabLst>
            </a:pPr>
            <a:endParaRPr lang="en-US" sz="800" b="0" dirty="0"/>
          </a:p>
        </p:txBody>
      </p:sp>
      <p:sp>
        <p:nvSpPr>
          <p:cNvPr id="12" name="Rectangular Callout 11"/>
          <p:cNvSpPr/>
          <p:nvPr/>
        </p:nvSpPr>
        <p:spPr>
          <a:xfrm>
            <a:off x="142499" y="1722945"/>
            <a:ext cx="3811983" cy="758998"/>
          </a:xfrm>
          <a:prstGeom prst="wedgeRect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Verdana" pitchFamily="34" charset="0"/>
                <a:cs typeface="Arial" pitchFamily="34" charset="0"/>
              </a:rPr>
              <a:t>“LOVE the library.  Love the changing exhibits, especially when they highlight a local artist.”</a:t>
            </a:r>
          </a:p>
        </p:txBody>
      </p:sp>
      <p:sp>
        <p:nvSpPr>
          <p:cNvPr id="14" name="Rounded Rectangular Callout 13"/>
          <p:cNvSpPr/>
          <p:nvPr/>
        </p:nvSpPr>
        <p:spPr>
          <a:xfrm>
            <a:off x="4286992" y="1656589"/>
            <a:ext cx="4512623" cy="817024"/>
          </a:xfrm>
          <a:prstGeom prst="wedgeRoundRectCallou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Verdana" pitchFamily="34" charset="0"/>
                <a:cs typeface="Arial" pitchFamily="34" charset="0"/>
              </a:rPr>
              <a:t>“I </a:t>
            </a:r>
            <a:r>
              <a:rPr lang="en-US" sz="1100" dirty="0">
                <a:solidFill>
                  <a:schemeClr val="tx1"/>
                </a:solidFill>
                <a:latin typeface="Verdana" pitchFamily="34" charset="0"/>
                <a:cs typeface="Arial" pitchFamily="34" charset="0"/>
              </a:rPr>
              <a:t>love the meetings and miss them</a:t>
            </a:r>
            <a:br>
              <a:rPr lang="en-US" sz="1100" dirty="0">
                <a:solidFill>
                  <a:schemeClr val="tx1"/>
                </a:solidFill>
                <a:latin typeface="Verdana" pitchFamily="34" charset="0"/>
                <a:cs typeface="Arial" pitchFamily="34" charset="0"/>
              </a:rPr>
            </a:br>
            <a:r>
              <a:rPr lang="en-US" sz="1100" dirty="0">
                <a:solidFill>
                  <a:schemeClr val="tx1"/>
                </a:solidFill>
                <a:latin typeface="Verdana" pitchFamily="34" charset="0"/>
                <a:cs typeface="Arial" pitchFamily="34" charset="0"/>
              </a:rPr>
              <a:t> when I’m not able to attend. I have told my friends about the book discussion groups and </a:t>
            </a:r>
            <a:r>
              <a:rPr lang="en-US" sz="1100" dirty="0" smtClean="0">
                <a:solidFill>
                  <a:schemeClr val="tx1"/>
                </a:solidFill>
                <a:latin typeface="Verdana" pitchFamily="34" charset="0"/>
                <a:cs typeface="Arial" pitchFamily="34" charset="0"/>
              </a:rPr>
              <a:t>the Genealogy </a:t>
            </a:r>
            <a:r>
              <a:rPr lang="en-US" sz="1100" dirty="0">
                <a:solidFill>
                  <a:schemeClr val="tx1"/>
                </a:solidFill>
                <a:latin typeface="Verdana" pitchFamily="34" charset="0"/>
                <a:cs typeface="Arial" pitchFamily="34" charset="0"/>
              </a:rPr>
              <a:t>Club”</a:t>
            </a:r>
          </a:p>
        </p:txBody>
      </p:sp>
      <p:sp>
        <p:nvSpPr>
          <p:cNvPr id="17" name="Title 3"/>
          <p:cNvSpPr txBox="1">
            <a:spLocks/>
          </p:cNvSpPr>
          <p:nvPr/>
        </p:nvSpPr>
        <p:spPr>
          <a:xfrm>
            <a:off x="0" y="291955"/>
            <a:ext cx="8870868" cy="916696"/>
          </a:xfrm>
          <a:prstGeom prst="rect">
            <a:avLst/>
          </a:prstGeom>
          <a:noFill/>
          <a:ln w="9525" algn="ctr">
            <a:noFill/>
            <a:miter lim="800000"/>
            <a:headEnd/>
            <a:tailEnd/>
          </a:ln>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Comments on Programs – a Sampling</a:t>
            </a:r>
          </a:p>
        </p:txBody>
      </p:sp>
      <p:sp>
        <p:nvSpPr>
          <p:cNvPr id="18" name="Rectangular Callout 17"/>
          <p:cNvSpPr/>
          <p:nvPr/>
        </p:nvSpPr>
        <p:spPr>
          <a:xfrm>
            <a:off x="5390865" y="2839224"/>
            <a:ext cx="3135617" cy="565359"/>
          </a:xfrm>
          <a:prstGeom prst="wedgeRect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Verdana" pitchFamily="34" charset="0"/>
                <a:cs typeface="Arial" pitchFamily="34" charset="0"/>
              </a:rPr>
              <a:t>“The planned evening programs are interesting, covering a wide range of topics.”</a:t>
            </a:r>
            <a:endParaRPr lang="en-US" sz="1100" dirty="0">
              <a:solidFill>
                <a:schemeClr val="tx1"/>
              </a:solidFill>
              <a:latin typeface="Verdana" pitchFamily="34" charset="0"/>
              <a:cs typeface="Arial" pitchFamily="34" charset="0"/>
            </a:endParaRPr>
          </a:p>
        </p:txBody>
      </p:sp>
      <p:sp>
        <p:nvSpPr>
          <p:cNvPr id="20" name="Rounded Rectangular Callout 19"/>
          <p:cNvSpPr/>
          <p:nvPr/>
        </p:nvSpPr>
        <p:spPr>
          <a:xfrm>
            <a:off x="5500048" y="4517214"/>
            <a:ext cx="3542352" cy="1085331"/>
          </a:xfrm>
          <a:prstGeom prst="wedgeRoundRectCallou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Verdana" pitchFamily="34" charset="0"/>
                <a:cs typeface="Arial" pitchFamily="34" charset="0"/>
              </a:rPr>
              <a:t>“Love the library now more than ever. It has become a center for the community in the aftermath of 12/14 with caring and support for all ages.”</a:t>
            </a:r>
            <a:endParaRPr lang="en-US" sz="1100" dirty="0">
              <a:solidFill>
                <a:schemeClr val="tx1"/>
              </a:solidFill>
              <a:latin typeface="Verdana" pitchFamily="34" charset="0"/>
              <a:cs typeface="Arial" pitchFamily="34" charset="0"/>
            </a:endParaRPr>
          </a:p>
        </p:txBody>
      </p:sp>
      <p:sp>
        <p:nvSpPr>
          <p:cNvPr id="21" name="Rounded Rectangular Callout 20"/>
          <p:cNvSpPr/>
          <p:nvPr/>
        </p:nvSpPr>
        <p:spPr>
          <a:xfrm>
            <a:off x="595256" y="4173770"/>
            <a:ext cx="2175241" cy="448889"/>
          </a:xfrm>
          <a:prstGeom prst="wedgeRoundRectCallou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Verdana" pitchFamily="34" charset="0"/>
                <a:cs typeface="Arial" pitchFamily="34" charset="0"/>
              </a:rPr>
              <a:t>“We love the children’s programs.”</a:t>
            </a:r>
            <a:endParaRPr lang="en-US" sz="1100" dirty="0">
              <a:solidFill>
                <a:schemeClr val="tx1"/>
              </a:solidFill>
              <a:latin typeface="Verdana" pitchFamily="34" charset="0"/>
              <a:cs typeface="Arial" pitchFamily="34" charset="0"/>
            </a:endParaRPr>
          </a:p>
        </p:txBody>
      </p:sp>
      <p:sp>
        <p:nvSpPr>
          <p:cNvPr id="22" name="Rounded Rectangular Callout 21"/>
          <p:cNvSpPr/>
          <p:nvPr/>
        </p:nvSpPr>
        <p:spPr>
          <a:xfrm>
            <a:off x="206313" y="2985305"/>
            <a:ext cx="2564184" cy="838556"/>
          </a:xfrm>
          <a:prstGeom prst="wedgeRoundRectCallou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Verdana" pitchFamily="34" charset="0"/>
                <a:cs typeface="Arial" pitchFamily="34" charset="0"/>
              </a:rPr>
              <a:t>“…it organizes excellent children’s and adult programs which my family enjoys attending.”</a:t>
            </a:r>
            <a:endParaRPr lang="en-US" sz="1100" dirty="0">
              <a:solidFill>
                <a:schemeClr val="tx1"/>
              </a:solidFill>
              <a:latin typeface="Verdana" pitchFamily="34" charset="0"/>
              <a:cs typeface="Arial" pitchFamily="34" charset="0"/>
            </a:endParaRPr>
          </a:p>
        </p:txBody>
      </p:sp>
      <p:sp>
        <p:nvSpPr>
          <p:cNvPr id="23" name="Rounded Rectangular Callout 22"/>
          <p:cNvSpPr/>
          <p:nvPr/>
        </p:nvSpPr>
        <p:spPr>
          <a:xfrm>
            <a:off x="5500048" y="3588723"/>
            <a:ext cx="3370820" cy="579517"/>
          </a:xfrm>
          <a:prstGeom prst="wedgeRoundRectCallou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Verdana" pitchFamily="34" charset="0"/>
                <a:cs typeface="Arial" pitchFamily="34" charset="0"/>
              </a:rPr>
              <a:t>“Best story hours in Connecticut. </a:t>
            </a:r>
            <a:br>
              <a:rPr lang="en-US" sz="1100" dirty="0" smtClean="0">
                <a:solidFill>
                  <a:schemeClr val="tx1"/>
                </a:solidFill>
                <a:latin typeface="Verdana" pitchFamily="34" charset="0"/>
                <a:cs typeface="Arial" pitchFamily="34" charset="0"/>
              </a:rPr>
            </a:br>
            <a:r>
              <a:rPr lang="en-US" sz="1100" dirty="0" smtClean="0">
                <a:solidFill>
                  <a:schemeClr val="tx1"/>
                </a:solidFill>
                <a:latin typeface="Verdana" pitchFamily="34" charset="0"/>
                <a:cs typeface="Arial" pitchFamily="34" charset="0"/>
              </a:rPr>
              <a:t>Mother Goose, she’s a hoot!”</a:t>
            </a:r>
            <a:endParaRPr lang="en-US" sz="1100" dirty="0">
              <a:solidFill>
                <a:schemeClr val="tx1"/>
              </a:solidFill>
              <a:latin typeface="Verdana" pitchFamily="34" charset="0"/>
              <a:cs typeface="Arial" pitchFamily="34" charset="0"/>
            </a:endParaRPr>
          </a:p>
        </p:txBody>
      </p:sp>
      <p:sp>
        <p:nvSpPr>
          <p:cNvPr id="13" name="Rounded Rectangular Callout 12"/>
          <p:cNvSpPr/>
          <p:nvPr/>
        </p:nvSpPr>
        <p:spPr>
          <a:xfrm>
            <a:off x="215901" y="5045592"/>
            <a:ext cx="2827550" cy="1318277"/>
          </a:xfrm>
          <a:prstGeom prst="wedgeRoundRect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chemeClr val="tx1"/>
                </a:solidFill>
                <a:latin typeface="Verdana" pitchFamily="34" charset="0"/>
                <a:cs typeface="Arial" pitchFamily="34" charset="0"/>
              </a:rPr>
              <a:t>“I love the summer reading programs for the kids.  There is something fun to do almost every day of the week and it’s free. I wish more people realized just how much there is to do at the library ”</a:t>
            </a:r>
            <a:endParaRPr lang="en-US" sz="1100" dirty="0">
              <a:solidFill>
                <a:schemeClr val="tx1"/>
              </a:solidFill>
              <a:latin typeface="Verdana" pitchFamily="34" charset="0"/>
              <a:cs typeface="Arial"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63506" y="3404583"/>
            <a:ext cx="1722817" cy="25907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9776874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0" y="291955"/>
            <a:ext cx="8870868" cy="916696"/>
          </a:xfrm>
          <a:prstGeom prst="rect">
            <a:avLst/>
          </a:prstGeom>
          <a:noFill/>
          <a:ln w="9525" algn="ctr">
            <a:noFill/>
            <a:miter lim="800000"/>
            <a:headEnd/>
            <a:tailEnd/>
          </a:ln>
        </p:spPr>
        <p:txBody>
          <a:bodyPr anchor="ctr"/>
          <a:lstStyle/>
          <a:p>
            <a:pPr lvl="0" eaLnBrk="0" hangingPunct="0">
              <a:defRPr/>
            </a:pPr>
            <a:r>
              <a:rPr kumimoji="0" lang="en-US" sz="2400" b="1"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Comments from the very </a:t>
            </a:r>
            <a:r>
              <a:rPr kumimoji="0" lang="en-US" sz="2400" b="1" i="1"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few</a:t>
            </a:r>
            <a:r>
              <a:rPr kumimoji="0" lang="en-US" sz="2400" b="1"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dissatisfied . . .</a:t>
            </a:r>
            <a:endParaRPr kumimoji="0" lang="en-US" sz="2400" b="1" i="0"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sp>
        <p:nvSpPr>
          <p:cNvPr id="5" name="Rectangular Callout 4"/>
          <p:cNvSpPr/>
          <p:nvPr/>
        </p:nvSpPr>
        <p:spPr>
          <a:xfrm>
            <a:off x="5556491" y="5486401"/>
            <a:ext cx="1704117" cy="709684"/>
          </a:xfrm>
          <a:prstGeom prst="wedgeRect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chemeClr val="tx1"/>
                </a:solidFill>
                <a:latin typeface="Verdana" pitchFamily="34" charset="0"/>
                <a:cs typeface="Arial" pitchFamily="34" charset="0"/>
              </a:rPr>
              <a:t>“…limited resources“</a:t>
            </a:r>
            <a:endParaRPr lang="en-US" sz="1100" dirty="0">
              <a:solidFill>
                <a:schemeClr val="tx1"/>
              </a:solidFill>
              <a:latin typeface="Verdana" pitchFamily="34" charset="0"/>
              <a:cs typeface="Arial" pitchFamily="34" charset="0"/>
            </a:endParaRPr>
          </a:p>
        </p:txBody>
      </p:sp>
      <p:sp>
        <p:nvSpPr>
          <p:cNvPr id="6" name="Rounded Rectangular Callout 5"/>
          <p:cNvSpPr/>
          <p:nvPr/>
        </p:nvSpPr>
        <p:spPr>
          <a:xfrm>
            <a:off x="170687" y="2510285"/>
            <a:ext cx="4033177" cy="933559"/>
          </a:xfrm>
          <a:prstGeom prst="wedgeRoundRectCallou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Verdana" pitchFamily="34" charset="0"/>
                <a:cs typeface="Arial" pitchFamily="34" charset="0"/>
              </a:rPr>
              <a:t>“Often I don’t find the books I’m looking for in Newtown, but I do find them in Bethel. It is also frustrating to find “new” books in the new section that were published several years ago.” </a:t>
            </a:r>
            <a:endParaRPr lang="en-US" sz="1100" dirty="0">
              <a:solidFill>
                <a:schemeClr val="tx1"/>
              </a:solidFill>
              <a:latin typeface="Verdana" pitchFamily="34" charset="0"/>
              <a:cs typeface="Arial" pitchFamily="34" charset="0"/>
            </a:endParaRPr>
          </a:p>
        </p:txBody>
      </p:sp>
      <p:sp>
        <p:nvSpPr>
          <p:cNvPr id="8" name="Rounded Rectangular Callout 7"/>
          <p:cNvSpPr/>
          <p:nvPr/>
        </p:nvSpPr>
        <p:spPr>
          <a:xfrm>
            <a:off x="4792797" y="4661815"/>
            <a:ext cx="3764350" cy="619869"/>
          </a:xfrm>
          <a:prstGeom prst="wedgeRoundRectCallou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Verdana" pitchFamily="34" charset="0"/>
                <a:cs typeface="Arial" pitchFamily="34" charset="0"/>
              </a:rPr>
              <a:t>“Not fully staffed with knowledgeable employees, reference materials are not fully up-to-date.</a:t>
            </a:r>
            <a:endParaRPr lang="en-US" sz="1100" dirty="0">
              <a:solidFill>
                <a:schemeClr val="tx1"/>
              </a:solidFill>
              <a:latin typeface="Verdana" pitchFamily="34" charset="0"/>
              <a:cs typeface="Arial" pitchFamily="34" charset="0"/>
            </a:endParaRPr>
          </a:p>
        </p:txBody>
      </p:sp>
      <p:sp>
        <p:nvSpPr>
          <p:cNvPr id="9" name="Rounded Rectangular Callout 8"/>
          <p:cNvSpPr/>
          <p:nvPr/>
        </p:nvSpPr>
        <p:spPr>
          <a:xfrm>
            <a:off x="431782" y="5189325"/>
            <a:ext cx="3824661" cy="924872"/>
          </a:xfrm>
          <a:prstGeom prst="wedgeRoundRectCallou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chemeClr val="tx1"/>
                </a:solidFill>
                <a:latin typeface="Verdana" pitchFamily="34" charset="0"/>
                <a:cs typeface="Arial" pitchFamily="34" charset="0"/>
              </a:rPr>
              <a:t>“(Southbury) their book quality is better, with cleaner covers and newer issues. We were once shushed when we visited the children’s department in Newtown.”</a:t>
            </a:r>
            <a:endParaRPr lang="en-US" sz="1100" dirty="0">
              <a:solidFill>
                <a:schemeClr val="tx1"/>
              </a:solidFill>
              <a:latin typeface="Verdana" pitchFamily="34" charset="0"/>
              <a:cs typeface="Arial" pitchFamily="34" charset="0"/>
            </a:endParaRPr>
          </a:p>
        </p:txBody>
      </p:sp>
      <p:sp>
        <p:nvSpPr>
          <p:cNvPr id="11" name="Rounded Rectangular Callout 10"/>
          <p:cNvSpPr/>
          <p:nvPr/>
        </p:nvSpPr>
        <p:spPr>
          <a:xfrm>
            <a:off x="1517683" y="4224628"/>
            <a:ext cx="2487715" cy="630406"/>
          </a:xfrm>
          <a:prstGeom prst="wedgeRoundRectCallou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Verdana" pitchFamily="34" charset="0"/>
                <a:cs typeface="Arial" pitchFamily="34" charset="0"/>
              </a:rPr>
              <a:t>“I would love to see more programs for kids eight plus.”</a:t>
            </a:r>
            <a:endParaRPr lang="en-US" sz="1100" dirty="0">
              <a:solidFill>
                <a:schemeClr val="tx1"/>
              </a:solidFill>
              <a:latin typeface="Verdana" pitchFamily="34" charset="0"/>
              <a:cs typeface="Arial" pitchFamily="34" charset="0"/>
            </a:endParaRPr>
          </a:p>
        </p:txBody>
      </p:sp>
      <p:sp>
        <p:nvSpPr>
          <p:cNvPr id="12" name="Rectangular Callout 11"/>
          <p:cNvSpPr/>
          <p:nvPr/>
        </p:nvSpPr>
        <p:spPr>
          <a:xfrm>
            <a:off x="4677181" y="2808384"/>
            <a:ext cx="3529498" cy="777689"/>
          </a:xfrm>
          <a:prstGeom prst="wedgeRect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Verdana" pitchFamily="34" charset="0"/>
                <a:cs typeface="Arial" pitchFamily="34" charset="0"/>
              </a:rPr>
              <a:t>“The media department (movies and music) does not compare with the more high-end libraries like Westport Public Library.”</a:t>
            </a:r>
          </a:p>
        </p:txBody>
      </p:sp>
      <p:sp>
        <p:nvSpPr>
          <p:cNvPr id="13" name="Rounded Rectangular Callout 12"/>
          <p:cNvSpPr/>
          <p:nvPr/>
        </p:nvSpPr>
        <p:spPr>
          <a:xfrm>
            <a:off x="4484727" y="1782119"/>
            <a:ext cx="3474351" cy="543890"/>
          </a:xfrm>
          <a:prstGeom prst="wedgeRoundRectCallou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Verdana" pitchFamily="34" charset="0"/>
                <a:cs typeface="Arial" pitchFamily="34" charset="0"/>
              </a:rPr>
              <a:t>“The technology to borrow e-books should be more user friendly.”</a:t>
            </a:r>
            <a:endParaRPr lang="en-US" sz="1100" dirty="0">
              <a:solidFill>
                <a:schemeClr val="tx1"/>
              </a:solidFill>
              <a:latin typeface="Verdana" pitchFamily="34" charset="0"/>
              <a:cs typeface="Arial" pitchFamily="34" charset="0"/>
            </a:endParaRPr>
          </a:p>
        </p:txBody>
      </p:sp>
      <p:sp>
        <p:nvSpPr>
          <p:cNvPr id="14" name="Rectangular Callout 13"/>
          <p:cNvSpPr/>
          <p:nvPr/>
        </p:nvSpPr>
        <p:spPr>
          <a:xfrm>
            <a:off x="805217" y="3676692"/>
            <a:ext cx="1842449" cy="321971"/>
          </a:xfrm>
          <a:prstGeom prst="wedgeRect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Verdana" pitchFamily="34" charset="0"/>
                <a:cs typeface="Arial" pitchFamily="34" charset="0"/>
              </a:rPr>
              <a:t>“Not up to date.”</a:t>
            </a:r>
            <a:endParaRPr lang="en-US" sz="1100" dirty="0">
              <a:solidFill>
                <a:schemeClr val="tx1"/>
              </a:solidFill>
              <a:latin typeface="Verdana" pitchFamily="34" charset="0"/>
              <a:cs typeface="Arial" pitchFamily="34" charset="0"/>
            </a:endParaRPr>
          </a:p>
        </p:txBody>
      </p:sp>
      <p:sp>
        <p:nvSpPr>
          <p:cNvPr id="15" name="Rounded Rectangular Callout 14"/>
          <p:cNvSpPr/>
          <p:nvPr/>
        </p:nvSpPr>
        <p:spPr>
          <a:xfrm>
            <a:off x="4326148" y="3923948"/>
            <a:ext cx="4231563" cy="494513"/>
          </a:xfrm>
          <a:prstGeom prst="wedgeRoundRectCallou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Verdana" pitchFamily="34" charset="0"/>
                <a:cs typeface="Arial" pitchFamily="34" charset="0"/>
              </a:rPr>
              <a:t>“Not enough good lighting or places to work quietly.”</a:t>
            </a:r>
            <a:endParaRPr lang="en-US" sz="1100" dirty="0">
              <a:solidFill>
                <a:schemeClr val="tx1"/>
              </a:solidFill>
              <a:latin typeface="Verdana" pitchFamily="34" charset="0"/>
              <a:cs typeface="Arial" pitchFamily="34" charset="0"/>
            </a:endParaRPr>
          </a:p>
        </p:txBody>
      </p:sp>
      <p:sp>
        <p:nvSpPr>
          <p:cNvPr id="2" name="TextBox 1"/>
          <p:cNvSpPr txBox="1"/>
          <p:nvPr/>
        </p:nvSpPr>
        <p:spPr>
          <a:xfrm>
            <a:off x="579364" y="1518695"/>
            <a:ext cx="1970411" cy="646331"/>
          </a:xfrm>
          <a:prstGeom prst="rect">
            <a:avLst/>
          </a:prstGeom>
          <a:noFill/>
        </p:spPr>
        <p:txBody>
          <a:bodyPr wrap="none" rtlCol="0">
            <a:spAutoFit/>
          </a:bodyPr>
          <a:lstStyle/>
          <a:p>
            <a:r>
              <a:rPr lang="en-US" b="1" dirty="0" smtClean="0">
                <a:solidFill>
                  <a:srgbClr val="FF0000"/>
                </a:solidFill>
                <a:latin typeface="Verdana" pitchFamily="34" charset="0"/>
              </a:rPr>
              <a:t>Remember - -</a:t>
            </a:r>
          </a:p>
          <a:p>
            <a:r>
              <a:rPr lang="en-US" b="1" dirty="0" smtClean="0">
                <a:solidFill>
                  <a:srgbClr val="FF0000"/>
                </a:solidFill>
                <a:latin typeface="Verdana" pitchFamily="34" charset="0"/>
              </a:rPr>
              <a:t>less than 2%!</a:t>
            </a:r>
          </a:p>
        </p:txBody>
      </p:sp>
      <p:sp>
        <p:nvSpPr>
          <p:cNvPr id="7" name="Oval 6"/>
          <p:cNvSpPr/>
          <p:nvPr/>
        </p:nvSpPr>
        <p:spPr>
          <a:xfrm>
            <a:off x="254541" y="1308659"/>
            <a:ext cx="2584193" cy="946921"/>
          </a:xfrm>
          <a:prstGeom prst="ellipse">
            <a:avLst/>
          </a:prstGeom>
          <a:noFill/>
          <a:ln w="34925">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 xmlns:p14="http://schemas.microsoft.com/office/powerpoint/2010/main" val="1514061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72955" y="887104"/>
            <a:ext cx="8679973" cy="5472753"/>
          </a:xfrm>
          <a:prstGeom prst="roundRect">
            <a:avLst/>
          </a:prstGeom>
          <a:solidFill>
            <a:schemeClr val="accent1">
              <a:lumMod val="20000"/>
              <a:lumOff val="80000"/>
            </a:schemeClr>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342900" indent="-342900">
              <a:spcBef>
                <a:spcPct val="70000"/>
              </a:spcBef>
              <a:buFont typeface="Arial" pitchFamily="34" charset="0"/>
              <a:buChar char="•"/>
            </a:pPr>
            <a:endParaRPr lang="en-US" sz="1600" b="1" dirty="0">
              <a:cs typeface="Arial" pitchFamily="34" charset="0"/>
            </a:endParaRPr>
          </a:p>
        </p:txBody>
      </p:sp>
      <p:sp>
        <p:nvSpPr>
          <p:cNvPr id="229378" name="Rectangle 2"/>
          <p:cNvSpPr>
            <a:spLocks noGrp="1" noChangeArrowheads="1"/>
          </p:cNvSpPr>
          <p:nvPr>
            <p:ph type="title"/>
          </p:nvPr>
        </p:nvSpPr>
        <p:spPr>
          <a:xfrm>
            <a:off x="134938" y="228600"/>
            <a:ext cx="4437062" cy="519113"/>
          </a:xfrm>
        </p:spPr>
        <p:txBody>
          <a:bodyPr/>
          <a:lstStyle/>
          <a:p>
            <a:pPr algn="l"/>
            <a:r>
              <a:rPr lang="en-US" sz="2400" b="1" dirty="0">
                <a:solidFill>
                  <a:srgbClr val="002060"/>
                </a:solidFill>
                <a:latin typeface="+mn-lt"/>
              </a:rPr>
              <a:t>Methodology</a:t>
            </a:r>
          </a:p>
        </p:txBody>
      </p:sp>
      <p:sp>
        <p:nvSpPr>
          <p:cNvPr id="6" name="Slide Number Placeholder 5"/>
          <p:cNvSpPr>
            <a:spLocks noGrp="1"/>
          </p:cNvSpPr>
          <p:nvPr>
            <p:ph type="sldNum" sz="quarter" idx="4294967295"/>
          </p:nvPr>
        </p:nvSpPr>
        <p:spPr>
          <a:xfrm>
            <a:off x="8763000" y="6553200"/>
            <a:ext cx="381000" cy="304800"/>
          </a:xfrm>
          <a:prstGeom prst="rect">
            <a:avLst/>
          </a:prstGeom>
        </p:spPr>
        <p:txBody>
          <a:bodyPr/>
          <a:lstStyle/>
          <a:p>
            <a:pPr>
              <a:defRPr/>
            </a:pPr>
            <a:endParaRPr lang="en-US" dirty="0"/>
          </a:p>
        </p:txBody>
      </p:sp>
      <p:graphicFrame>
        <p:nvGraphicFramePr>
          <p:cNvPr id="7" name="Table 6"/>
          <p:cNvGraphicFramePr>
            <a:graphicFrameLocks noGrp="1"/>
          </p:cNvGraphicFramePr>
          <p:nvPr>
            <p:extLst>
              <p:ext uri="{D42A27DB-BD31-4B8C-83A1-F6EECF244321}">
                <p14:modId xmlns="" xmlns:p14="http://schemas.microsoft.com/office/powerpoint/2010/main" val="3186708205"/>
              </p:ext>
            </p:extLst>
          </p:nvPr>
        </p:nvGraphicFramePr>
        <p:xfrm>
          <a:off x="666466" y="1078172"/>
          <a:ext cx="7924800" cy="5344239"/>
        </p:xfrm>
        <a:graphic>
          <a:graphicData uri="http://schemas.openxmlformats.org/drawingml/2006/table">
            <a:tbl>
              <a:tblPr firstRow="1" bandRow="1">
                <a:tableStyleId>{F5AB1C69-6EDB-4FF4-983F-18BD219EF322}</a:tableStyleId>
              </a:tblPr>
              <a:tblGrid>
                <a:gridCol w="1285164"/>
                <a:gridCol w="6639636"/>
              </a:tblGrid>
              <a:tr h="11191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pitchFamily="34" charset="0"/>
                          <a:cs typeface="Arial" pitchFamily="34" charset="0"/>
                        </a:rPr>
                        <a:t>WHAT:</a:t>
                      </a:r>
                    </a:p>
                    <a:p>
                      <a:endParaRPr lang="en-US" dirty="0">
                        <a:solidFill>
                          <a:schemeClr val="tx1"/>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Arial" pitchFamily="34" charset="0"/>
                          <a:cs typeface="Arial" pitchFamily="34" charset="0"/>
                        </a:rPr>
                        <a:t>A Cyrenius H. Booth Library customer satisfaction survey </a:t>
                      </a:r>
                      <a:br>
                        <a:rPr lang="en-US" sz="2000" b="0" dirty="0" smtClean="0">
                          <a:solidFill>
                            <a:schemeClr val="tx1"/>
                          </a:solidFill>
                          <a:latin typeface="Arial" pitchFamily="34" charset="0"/>
                          <a:cs typeface="Arial" pitchFamily="34" charset="0"/>
                        </a:rPr>
                      </a:br>
                      <a:r>
                        <a:rPr lang="en-US" sz="2000" b="0" dirty="0" smtClean="0">
                          <a:solidFill>
                            <a:schemeClr val="tx1"/>
                          </a:solidFill>
                          <a:latin typeface="Arial" pitchFamily="34" charset="0"/>
                          <a:cs typeface="Arial" pitchFamily="34" charset="0"/>
                        </a:rPr>
                        <a:t>conducted via online interviewing of current library users.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dirty="0" smtClean="0">
                        <a:solidFill>
                          <a:schemeClr val="tx1"/>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859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pitchFamily="34" charset="0"/>
                          <a:cs typeface="Arial" pitchFamily="34" charset="0"/>
                        </a:rPr>
                        <a:t>WHO:</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spcBef>
                          <a:spcPct val="0"/>
                        </a:spcBef>
                        <a:buFont typeface="Symbol" pitchFamily="18" charset="2"/>
                        <a:buNone/>
                        <a:tabLst>
                          <a:tab pos="1143000" algn="l"/>
                        </a:tabLst>
                      </a:pPr>
                      <a:endParaRPr lang="en-US" sz="2000" dirty="0" smtClean="0">
                        <a:solidFill>
                          <a:schemeClr val="tx1"/>
                        </a:solidFill>
                        <a:latin typeface="Arial" pitchFamily="34" charset="0"/>
                        <a:cs typeface="Arial" pitchFamily="34" charset="0"/>
                      </a:endParaRPr>
                    </a:p>
                    <a:p>
                      <a:pPr marL="0" indent="0">
                        <a:spcBef>
                          <a:spcPct val="0"/>
                        </a:spcBef>
                        <a:buFont typeface="Symbol" pitchFamily="18" charset="2"/>
                        <a:buNone/>
                        <a:tabLst>
                          <a:tab pos="1143000" algn="l"/>
                        </a:tabLst>
                      </a:pPr>
                      <a:r>
                        <a:rPr lang="en-US" sz="2000" dirty="0" smtClean="0">
                          <a:solidFill>
                            <a:schemeClr val="tx1"/>
                          </a:solidFill>
                          <a:latin typeface="Arial" pitchFamily="34" charset="0"/>
                          <a:cs typeface="Arial" pitchFamily="34" charset="0"/>
                        </a:rPr>
                        <a:t>A total of </a:t>
                      </a:r>
                      <a:r>
                        <a:rPr lang="en-US" sz="2000" u="sng" dirty="0" smtClean="0">
                          <a:solidFill>
                            <a:schemeClr val="tx1"/>
                          </a:solidFill>
                          <a:latin typeface="Arial" pitchFamily="34" charset="0"/>
                          <a:cs typeface="Arial" pitchFamily="34" charset="0"/>
                        </a:rPr>
                        <a:t>430 users </a:t>
                      </a:r>
                      <a:r>
                        <a:rPr lang="en-US" sz="2000" dirty="0" smtClean="0">
                          <a:solidFill>
                            <a:schemeClr val="tx1"/>
                          </a:solidFill>
                          <a:latin typeface="Arial" pitchFamily="34" charset="0"/>
                          <a:cs typeface="Arial" pitchFamily="34" charset="0"/>
                        </a:rPr>
                        <a:t>aged 18</a:t>
                      </a:r>
                      <a:r>
                        <a:rPr lang="en-US" sz="2000" baseline="0" dirty="0" smtClean="0">
                          <a:solidFill>
                            <a:schemeClr val="tx1"/>
                          </a:solidFill>
                          <a:latin typeface="Arial" pitchFamily="34" charset="0"/>
                          <a:cs typeface="Arial" pitchFamily="34" charset="0"/>
                        </a:rPr>
                        <a:t> and over</a:t>
                      </a:r>
                      <a:endParaRPr lang="en-US" sz="2000" dirty="0" smtClean="0">
                        <a:solidFill>
                          <a:schemeClr val="tx1"/>
                        </a:solidFill>
                        <a:latin typeface="Arial" pitchFamily="34" charset="0"/>
                        <a:cs typeface="Arial" pitchFamily="34" charset="0"/>
                      </a:endParaRPr>
                    </a:p>
                    <a:p>
                      <a:pPr marL="0" indent="0">
                        <a:spcBef>
                          <a:spcPct val="0"/>
                        </a:spcBef>
                        <a:buFont typeface="Symbol" pitchFamily="18" charset="2"/>
                        <a:buNone/>
                        <a:tabLst>
                          <a:tab pos="1143000" algn="l"/>
                        </a:tabLst>
                      </a:pPr>
                      <a:endParaRPr lang="en-US" sz="2000" dirty="0" smtClean="0">
                        <a:solidFill>
                          <a:schemeClr val="tx1"/>
                        </a:solidFill>
                        <a:latin typeface="Arial" pitchFamily="34" charset="0"/>
                        <a:cs typeface="Arial"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046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pitchFamily="34" charset="0"/>
                          <a:cs typeface="Arial" pitchFamily="34" charset="0"/>
                        </a:rPr>
                        <a:t>HOW: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pitchFamily="34" charset="0"/>
                          <a:cs typeface="Arial" pitchFamily="34" charset="0"/>
                        </a:rPr>
                        <a:t>Myriad approaches to invite respondents:</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solidFill>
                            <a:schemeClr val="tx1"/>
                          </a:solidFill>
                          <a:latin typeface="Arial" pitchFamily="34" charset="0"/>
                          <a:cs typeface="Arial" pitchFamily="34" charset="0"/>
                        </a:rPr>
                        <a:t>Survey link posted on website for any viewer to take</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solidFill>
                            <a:schemeClr val="tx1"/>
                          </a:solidFill>
                          <a:latin typeface="Arial" pitchFamily="34" charset="0"/>
                          <a:cs typeface="Arial" pitchFamily="34" charset="0"/>
                        </a:rPr>
                        <a:t>Invites sent to all Constant Contact subscribers</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solidFill>
                            <a:schemeClr val="tx1"/>
                          </a:solidFill>
                          <a:latin typeface="Arial" pitchFamily="34" charset="0"/>
                          <a:cs typeface="Arial" pitchFamily="34" charset="0"/>
                        </a:rPr>
                        <a:t>Bookmarks to all patrons checking out books</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solidFill>
                            <a:schemeClr val="tx1"/>
                          </a:solidFill>
                          <a:latin typeface="Arial" pitchFamily="34" charset="0"/>
                          <a:cs typeface="Arial" pitchFamily="34" charset="0"/>
                        </a:rPr>
                        <a:t>Fliers in-house</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solidFill>
                            <a:schemeClr val="tx1"/>
                          </a:solidFill>
                          <a:latin typeface="Arial" pitchFamily="34" charset="0"/>
                          <a:cs typeface="Arial" pitchFamily="34" charset="0"/>
                        </a:rPr>
                        <a:t>Newtown Bee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907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pitchFamily="34" charset="0"/>
                          <a:cs typeface="Arial" pitchFamily="34" charset="0"/>
                        </a:rPr>
                        <a:t>LENGTH: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800100" marR="0" indent="-800100" algn="l" defTabSz="914400" rtl="0" eaLnBrk="1" fontAlgn="auto" latinLnBrk="0" hangingPunct="1">
                        <a:lnSpc>
                          <a:spcPct val="100000"/>
                        </a:lnSpc>
                        <a:spcBef>
                          <a:spcPct val="0"/>
                        </a:spcBef>
                        <a:spcAft>
                          <a:spcPts val="0"/>
                        </a:spcAft>
                        <a:buClrTx/>
                        <a:buSzTx/>
                        <a:buFont typeface="Symbol" pitchFamily="18" charset="2"/>
                        <a:buNone/>
                        <a:tabLst>
                          <a:tab pos="1143000" algn="l"/>
                        </a:tabLst>
                        <a:defRPr/>
                      </a:pPr>
                      <a:r>
                        <a:rPr lang="en-US" sz="2000" baseline="0" dirty="0" smtClean="0">
                          <a:solidFill>
                            <a:schemeClr val="tx1"/>
                          </a:solidFill>
                          <a:latin typeface="Arial" pitchFamily="34" charset="0"/>
                          <a:cs typeface="Arial" pitchFamily="34" charset="0"/>
                        </a:rPr>
                        <a:t>Average of 7 ½ minutes</a:t>
                      </a:r>
                      <a:endParaRPr lang="en-US" sz="2000" dirty="0" smtClean="0">
                        <a:solidFill>
                          <a:schemeClr val="tx1"/>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907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pitchFamily="34" charset="0"/>
                          <a:cs typeface="Arial" pitchFamily="34" charset="0"/>
                        </a:rPr>
                        <a:t>WHEN: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800100" marR="0" indent="-800100" algn="l" defTabSz="914400" rtl="0" eaLnBrk="1" fontAlgn="auto" latinLnBrk="0" hangingPunct="1">
                        <a:lnSpc>
                          <a:spcPct val="100000"/>
                        </a:lnSpc>
                        <a:spcBef>
                          <a:spcPct val="0"/>
                        </a:spcBef>
                        <a:spcAft>
                          <a:spcPts val="0"/>
                        </a:spcAft>
                        <a:buClrTx/>
                        <a:buSzTx/>
                        <a:buFont typeface="Symbol" pitchFamily="18" charset="2"/>
                        <a:buNone/>
                        <a:tabLst>
                          <a:tab pos="1143000" algn="l"/>
                        </a:tabLst>
                        <a:defRPr/>
                      </a:pPr>
                      <a:r>
                        <a:rPr lang="en-US" sz="2000" baseline="0" dirty="0" smtClean="0">
                          <a:solidFill>
                            <a:schemeClr val="tx1"/>
                          </a:solidFill>
                          <a:latin typeface="Arial" pitchFamily="34" charset="0"/>
                          <a:cs typeface="Arial" pitchFamily="34" charset="0"/>
                        </a:rPr>
                        <a:t>February 4-20, </a:t>
                      </a:r>
                      <a:r>
                        <a:rPr lang="en-US" sz="2000" dirty="0" smtClean="0">
                          <a:solidFill>
                            <a:schemeClr val="tx1"/>
                          </a:solidFill>
                          <a:latin typeface="Arial" pitchFamily="34" charset="0"/>
                          <a:cs typeface="Arial" pitchFamily="34" charset="0"/>
                        </a:rPr>
                        <a:t>2013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1017534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119872"/>
            <a:ext cx="6239748" cy="759432"/>
          </a:xfrm>
        </p:spPr>
        <p:txBody>
          <a:bodyPr/>
          <a:lstStyle/>
          <a:p>
            <a:r>
              <a:rPr sz="2400" dirty="0" smtClean="0">
                <a:solidFill>
                  <a:srgbClr val="002060"/>
                </a:solidFill>
                <a:latin typeface="Century Gothic" pitchFamily="34" charset="0"/>
              </a:rPr>
              <a:t> A Gender Gap Does Exist</a:t>
            </a:r>
            <a:endParaRPr lang="en-US" sz="2400" dirty="0">
              <a:solidFill>
                <a:srgbClr val="002060"/>
              </a:solidFill>
              <a:latin typeface="Century Gothic" pitchFamily="34" charset="0"/>
            </a:endParaRPr>
          </a:p>
        </p:txBody>
      </p:sp>
      <p:sp>
        <p:nvSpPr>
          <p:cNvPr id="10" name="Rectangle 9"/>
          <p:cNvSpPr/>
          <p:nvPr/>
        </p:nvSpPr>
        <p:spPr>
          <a:xfrm>
            <a:off x="177421" y="1574883"/>
            <a:ext cx="8161361" cy="2780605"/>
          </a:xfrm>
          <a:prstGeom prst="rect">
            <a:avLst/>
          </a:prstGeom>
          <a:ln>
            <a:solidFill>
              <a:schemeClr val="tx1"/>
            </a:solidFill>
          </a:ln>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1751382" y="5614731"/>
            <a:ext cx="3518391" cy="769437"/>
          </a:xfrm>
          <a:prstGeom prst="rect">
            <a:avLst/>
          </a:prstGeom>
          <a:solidFill>
            <a:schemeClr val="accent1">
              <a:lumMod val="20000"/>
              <a:lumOff val="80000"/>
              <a:alpha val="90000"/>
            </a:schemeClr>
          </a:solidFill>
          <a:ln>
            <a:solidFill>
              <a:schemeClr val="tx1">
                <a:alpha val="90000"/>
              </a:schemeClr>
            </a:solidFill>
          </a:ln>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sp>
      <p:sp>
        <p:nvSpPr>
          <p:cNvPr id="3" name="TextBox 2"/>
          <p:cNvSpPr txBox="1"/>
          <p:nvPr/>
        </p:nvSpPr>
        <p:spPr>
          <a:xfrm>
            <a:off x="1353859" y="1181909"/>
            <a:ext cx="2560316" cy="584775"/>
          </a:xfrm>
          <a:prstGeom prst="rect">
            <a:avLst/>
          </a:prstGeom>
          <a:solidFill>
            <a:srgbClr val="FFFF00"/>
          </a:solidFill>
          <a:ln>
            <a:solidFill>
              <a:schemeClr val="tx1"/>
            </a:solidFill>
          </a:ln>
        </p:spPr>
        <p:txBody>
          <a:bodyPr wrap="none" rtlCol="0">
            <a:spAutoFit/>
          </a:bodyPr>
          <a:lstStyle/>
          <a:p>
            <a:r>
              <a:rPr lang="en-US" sz="1600" b="1" dirty="0" smtClean="0">
                <a:latin typeface="Verdana" pitchFamily="34" charset="0"/>
              </a:rPr>
              <a:t>Women Significantly</a:t>
            </a:r>
          </a:p>
          <a:p>
            <a:r>
              <a:rPr lang="en-US" sz="1600" b="1" dirty="0" smtClean="0">
                <a:latin typeface="Verdana" pitchFamily="34" charset="0"/>
              </a:rPr>
              <a:t> More Likely To…</a:t>
            </a:r>
          </a:p>
        </p:txBody>
      </p:sp>
      <p:sp>
        <p:nvSpPr>
          <p:cNvPr id="16" name="TextBox 15"/>
          <p:cNvSpPr txBox="1"/>
          <p:nvPr/>
        </p:nvSpPr>
        <p:spPr>
          <a:xfrm>
            <a:off x="2506121" y="5245397"/>
            <a:ext cx="2524677" cy="584775"/>
          </a:xfrm>
          <a:prstGeom prst="rect">
            <a:avLst/>
          </a:prstGeom>
          <a:solidFill>
            <a:srgbClr val="FFFF00"/>
          </a:solidFill>
          <a:ln>
            <a:solidFill>
              <a:schemeClr val="tx1"/>
            </a:solidFill>
          </a:ln>
        </p:spPr>
        <p:txBody>
          <a:bodyPr wrap="square" rtlCol="0">
            <a:spAutoFit/>
          </a:bodyPr>
          <a:lstStyle/>
          <a:p>
            <a:r>
              <a:rPr lang="en-US" sz="1600" b="1" dirty="0" smtClean="0">
                <a:latin typeface="Verdana" pitchFamily="34" charset="0"/>
              </a:rPr>
              <a:t>Men Significantly</a:t>
            </a:r>
          </a:p>
          <a:p>
            <a:r>
              <a:rPr lang="en-US" sz="1600" b="1" dirty="0" smtClean="0">
                <a:latin typeface="Verdana" pitchFamily="34" charset="0"/>
              </a:rPr>
              <a:t>More Likely To…</a:t>
            </a:r>
          </a:p>
        </p:txBody>
      </p:sp>
      <p:sp>
        <p:nvSpPr>
          <p:cNvPr id="4" name="TextBox 3"/>
          <p:cNvSpPr txBox="1"/>
          <p:nvPr/>
        </p:nvSpPr>
        <p:spPr>
          <a:xfrm>
            <a:off x="286604" y="2047164"/>
            <a:ext cx="5854890" cy="2031325"/>
          </a:xfrm>
          <a:prstGeom prst="rect">
            <a:avLst/>
          </a:prstGeom>
          <a:noFill/>
        </p:spPr>
        <p:txBody>
          <a:bodyPr wrap="square" rtlCol="0">
            <a:spAutoFit/>
          </a:bodyPr>
          <a:lstStyle/>
          <a:p>
            <a:pPr marL="285750" indent="-285750">
              <a:buFont typeface="Arial" pitchFamily="34" charset="0"/>
              <a:buChar char="•"/>
            </a:pPr>
            <a:r>
              <a:rPr lang="en-US" dirty="0" smtClean="0">
                <a:latin typeface="Verdana" pitchFamily="34" charset="0"/>
              </a:rPr>
              <a:t>Borrow best sellers</a:t>
            </a:r>
          </a:p>
          <a:p>
            <a:pPr marL="285750" indent="-285750">
              <a:buFont typeface="Arial" pitchFamily="34" charset="0"/>
              <a:buChar char="•"/>
            </a:pPr>
            <a:r>
              <a:rPr lang="en-US" dirty="0" smtClean="0">
                <a:latin typeface="Verdana" pitchFamily="34" charset="0"/>
              </a:rPr>
              <a:t>Borrow other fiction books</a:t>
            </a:r>
          </a:p>
          <a:p>
            <a:pPr marL="285750" indent="-285750">
              <a:buFont typeface="Arial" pitchFamily="34" charset="0"/>
              <a:buChar char="•"/>
            </a:pPr>
            <a:r>
              <a:rPr lang="en-US" dirty="0" smtClean="0">
                <a:latin typeface="Verdana" pitchFamily="34" charset="0"/>
              </a:rPr>
              <a:t>Get information for a school project</a:t>
            </a:r>
          </a:p>
          <a:p>
            <a:pPr marL="285750" indent="-285750">
              <a:buFont typeface="Arial" pitchFamily="34" charset="0"/>
              <a:buChar char="•"/>
            </a:pPr>
            <a:r>
              <a:rPr lang="en-US" dirty="0" smtClean="0">
                <a:latin typeface="Verdana" pitchFamily="34" charset="0"/>
              </a:rPr>
              <a:t>Use the children’s area</a:t>
            </a:r>
          </a:p>
          <a:p>
            <a:pPr marL="285750" indent="-285750">
              <a:buFont typeface="Arial" pitchFamily="34" charset="0"/>
              <a:buChar char="•"/>
            </a:pPr>
            <a:r>
              <a:rPr lang="en-US" dirty="0" smtClean="0">
                <a:latin typeface="Verdana" pitchFamily="34" charset="0"/>
              </a:rPr>
              <a:t>Attend meetings/programs</a:t>
            </a:r>
          </a:p>
          <a:p>
            <a:pPr marL="285750" indent="-285750">
              <a:buFont typeface="Arial" pitchFamily="34" charset="0"/>
              <a:buChar char="•"/>
            </a:pPr>
            <a:r>
              <a:rPr lang="en-US" dirty="0" smtClean="0">
                <a:latin typeface="Verdana" pitchFamily="34" charset="0"/>
              </a:rPr>
              <a:t>Bring children to the library</a:t>
            </a:r>
          </a:p>
          <a:p>
            <a:pPr marL="285750" indent="-285750">
              <a:buFont typeface="Arial" pitchFamily="34" charset="0"/>
              <a:buChar char="•"/>
            </a:pPr>
            <a:endParaRPr lang="en-US" dirty="0" smtClean="0">
              <a:latin typeface="Verdana" pitchFamily="34" charset="0"/>
            </a:endParaRPr>
          </a:p>
        </p:txBody>
      </p:sp>
      <p:sp>
        <p:nvSpPr>
          <p:cNvPr id="8" name="TextBox 7"/>
          <p:cNvSpPr txBox="1"/>
          <p:nvPr/>
        </p:nvSpPr>
        <p:spPr>
          <a:xfrm>
            <a:off x="2336500" y="5869871"/>
            <a:ext cx="2504981" cy="646331"/>
          </a:xfrm>
          <a:prstGeom prst="rect">
            <a:avLst/>
          </a:prstGeom>
          <a:noFill/>
        </p:spPr>
        <p:txBody>
          <a:bodyPr wrap="none" rtlCol="0">
            <a:spAutoFit/>
          </a:bodyPr>
          <a:lstStyle/>
          <a:p>
            <a:pPr marL="285750" indent="-285750">
              <a:buFont typeface="Arial" pitchFamily="34" charset="0"/>
              <a:buChar char="•"/>
            </a:pPr>
            <a:r>
              <a:rPr lang="en-US" dirty="0" smtClean="0">
                <a:latin typeface="Verdana" pitchFamily="34" charset="0"/>
              </a:rPr>
              <a:t>Read newspapers</a:t>
            </a:r>
          </a:p>
          <a:p>
            <a:pPr marL="285750" indent="-285750">
              <a:buFont typeface="Arial" pitchFamily="34" charset="0"/>
              <a:buChar char="•"/>
            </a:pPr>
            <a:endParaRPr lang="en-US" dirty="0" smtClean="0">
              <a:latin typeface="Verdana" pitchFamily="34" charset="0"/>
            </a:endParaRPr>
          </a:p>
        </p:txBody>
      </p:sp>
      <p:pic>
        <p:nvPicPr>
          <p:cNvPr id="9" name="irc_mi" descr="http://t0.gstatic.com/images?q=tbn:ANd9GcTIGjEC1c_72IKMWkgBwbKy8VevBFFbWT99-prEMcr28qxxps8WgQ">
            <a:hlinkClick r:id="rId2"/>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2403" y="4482686"/>
            <a:ext cx="1494097" cy="2033516"/>
          </a:xfrm>
          <a:prstGeom prst="rect">
            <a:avLst/>
          </a:prstGeom>
          <a:noFill/>
          <a:ln w="31750">
            <a:solidFill>
              <a:schemeClr val="tx2"/>
            </a:solidFill>
          </a:ln>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47291" y="1246007"/>
            <a:ext cx="1985394" cy="14234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673755" y="1730868"/>
            <a:ext cx="2456726" cy="135802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30" name="Picture 10" descr="http://www.inreads.com/wp-content/uploads/2012/05/fault-in-our-stars-267x400.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286172" y="4347173"/>
            <a:ext cx="1286484" cy="1927315"/>
          </a:xfrm>
          <a:prstGeom prst="rect">
            <a:avLst/>
          </a:prstGeom>
          <a:noFill/>
          <a:extLst>
            <a:ext uri="{909E8E84-426E-40DD-AFC4-6F175D3DCCD1}">
              <a14:hiddenFill xmlns="" xmlns:a14="http://schemas.microsoft.com/office/drawing/2010/main">
                <a:solidFill>
                  <a:srgbClr val="FFFFFF"/>
                </a:solidFill>
              </a14:hiddenFill>
            </a:ext>
          </a:extLst>
        </p:spPr>
      </p:pic>
      <p:pic>
        <p:nvPicPr>
          <p:cNvPr id="5122" name="Picture 2" descr="http://sphotos-a.xx.fbcdn.net/hphotos-prn1/c0.0.403.403/p403x403/72356_423427881069717_69290229_n.jpg"/>
          <p:cNvPicPr>
            <a:picLocks noChangeAspect="1" noChangeArrowheads="1"/>
          </p:cNvPicPr>
          <p:nvPr/>
        </p:nvPicPr>
        <p:blipFill>
          <a:blip r:embed="rId7" cstate="print"/>
          <a:srcRect/>
          <a:stretch>
            <a:fillRect/>
          </a:stretch>
        </p:blipFill>
        <p:spPr bwMode="auto">
          <a:xfrm>
            <a:off x="4963046" y="2647667"/>
            <a:ext cx="1723125" cy="2238232"/>
          </a:xfrm>
          <a:prstGeom prst="rect">
            <a:avLst/>
          </a:prstGeom>
          <a:noFill/>
        </p:spPr>
      </p:pic>
      <p:pic>
        <p:nvPicPr>
          <p:cNvPr id="5124" name="Picture 4" descr="http://www.vermonthumanities.org/Portals/0/images/ReadDiscuss/War&amp;PeaceBlakeLibraryCorinth2.gif"/>
          <p:cNvPicPr>
            <a:picLocks noChangeAspect="1" noChangeArrowheads="1"/>
          </p:cNvPicPr>
          <p:nvPr/>
        </p:nvPicPr>
        <p:blipFill>
          <a:blip r:embed="rId8" cstate="print"/>
          <a:srcRect/>
          <a:stretch>
            <a:fillRect/>
          </a:stretch>
        </p:blipFill>
        <p:spPr bwMode="auto">
          <a:xfrm>
            <a:off x="6679204" y="3154083"/>
            <a:ext cx="2287375" cy="1189436"/>
          </a:xfrm>
          <a:prstGeom prst="rect">
            <a:avLst/>
          </a:prstGeom>
          <a:noFill/>
        </p:spPr>
      </p:pic>
    </p:spTree>
    <p:extLst>
      <p:ext uri="{BB962C8B-B14F-4D97-AF65-F5344CB8AC3E}">
        <p14:creationId xmlns="" xmlns:p14="http://schemas.microsoft.com/office/powerpoint/2010/main" val="270546622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204"/>
          <p:cNvSpPr>
            <a:spLocks noChangeArrowheads="1"/>
          </p:cNvSpPr>
          <p:nvPr/>
        </p:nvSpPr>
        <p:spPr bwMode="auto">
          <a:xfrm>
            <a:off x="2540563" y="1186300"/>
            <a:ext cx="3869770" cy="2377440"/>
          </a:xfrm>
          <a:prstGeom prst="roundRect">
            <a:avLst>
              <a:gd name="adj" fmla="val 16667"/>
            </a:avLst>
          </a:prstGeom>
          <a:gradFill rotWithShape="1">
            <a:gsLst>
              <a:gs pos="0">
                <a:srgbClr val="C0C0C0">
                  <a:alpha val="60001"/>
                </a:srgbClr>
              </a:gs>
              <a:gs pos="100000">
                <a:srgbClr val="F0F0F0"/>
              </a:gs>
            </a:gsLst>
            <a:lin ang="0" scaled="1"/>
          </a:gradFill>
          <a:ln w="9525">
            <a:noFill/>
            <a:round/>
            <a:headEnd/>
            <a:tailEnd/>
          </a:ln>
        </p:spPr>
        <p:txBody>
          <a:bodyPr wrap="none" anchor="ctr"/>
          <a:lstStyle/>
          <a:p>
            <a:endParaRPr lang="en-US" dirty="0"/>
          </a:p>
        </p:txBody>
      </p:sp>
      <p:sp>
        <p:nvSpPr>
          <p:cNvPr id="10247" name="AutoShape 204"/>
          <p:cNvSpPr>
            <a:spLocks noChangeArrowheads="1"/>
          </p:cNvSpPr>
          <p:nvPr/>
        </p:nvSpPr>
        <p:spPr bwMode="auto">
          <a:xfrm>
            <a:off x="1469571" y="3626399"/>
            <a:ext cx="2890728" cy="2377440"/>
          </a:xfrm>
          <a:prstGeom prst="roundRect">
            <a:avLst>
              <a:gd name="adj" fmla="val 16667"/>
            </a:avLst>
          </a:prstGeom>
          <a:gradFill rotWithShape="1">
            <a:gsLst>
              <a:gs pos="0">
                <a:srgbClr val="C0C0C0">
                  <a:alpha val="60001"/>
                </a:srgbClr>
              </a:gs>
              <a:gs pos="100000">
                <a:srgbClr val="F0F0F0"/>
              </a:gs>
            </a:gsLst>
            <a:lin ang="0" scaled="1"/>
          </a:gradFill>
          <a:ln w="9525">
            <a:noFill/>
            <a:round/>
            <a:headEnd/>
            <a:tailEnd/>
          </a:ln>
        </p:spPr>
        <p:txBody>
          <a:bodyPr wrap="none" anchor="ctr"/>
          <a:lstStyle/>
          <a:p>
            <a:endParaRPr lang="en-US" dirty="0"/>
          </a:p>
        </p:txBody>
      </p:sp>
      <p:sp>
        <p:nvSpPr>
          <p:cNvPr id="10250" name="Rectangle 2"/>
          <p:cNvSpPr>
            <a:spLocks noGrp="1" noChangeArrowheads="1"/>
          </p:cNvSpPr>
          <p:nvPr>
            <p:ph type="title"/>
          </p:nvPr>
        </p:nvSpPr>
        <p:spPr>
          <a:xfrm>
            <a:off x="76200" y="471487"/>
            <a:ext cx="8077200" cy="519113"/>
          </a:xfrm>
        </p:spPr>
        <p:txBody>
          <a:bodyPr/>
          <a:lstStyle/>
          <a:p>
            <a:pPr eaLnBrk="1" hangingPunct="1"/>
            <a:r>
              <a:rPr lang="en-US" sz="2400" dirty="0">
                <a:solidFill>
                  <a:srgbClr val="002060"/>
                </a:solidFill>
                <a:latin typeface="Century Gothic" pitchFamily="34" charset="0"/>
              </a:rPr>
              <a:t>Demographic Profile of Sample</a:t>
            </a:r>
          </a:p>
        </p:txBody>
      </p:sp>
      <p:sp>
        <p:nvSpPr>
          <p:cNvPr id="10253" name="Text Box 29"/>
          <p:cNvSpPr txBox="1">
            <a:spLocks noChangeArrowheads="1"/>
          </p:cNvSpPr>
          <p:nvPr/>
        </p:nvSpPr>
        <p:spPr bwMode="auto">
          <a:xfrm>
            <a:off x="1805046" y="3696232"/>
            <a:ext cx="1203926" cy="400110"/>
          </a:xfrm>
          <a:prstGeom prst="rect">
            <a:avLst/>
          </a:prstGeom>
          <a:noFill/>
          <a:ln w="9525">
            <a:noFill/>
            <a:miter lim="800000"/>
            <a:headEnd/>
            <a:tailEnd/>
          </a:ln>
        </p:spPr>
        <p:txBody>
          <a:bodyPr wrap="square">
            <a:spAutoFit/>
          </a:bodyPr>
          <a:lstStyle/>
          <a:p>
            <a:pPr algn="ctr">
              <a:spcBef>
                <a:spcPct val="50000"/>
              </a:spcBef>
            </a:pPr>
            <a:r>
              <a:rPr lang="en-US" sz="2000" b="1" dirty="0"/>
              <a:t>Age</a:t>
            </a:r>
          </a:p>
        </p:txBody>
      </p:sp>
      <p:sp>
        <p:nvSpPr>
          <p:cNvPr id="10254" name="Text Box 30"/>
          <p:cNvSpPr txBox="1">
            <a:spLocks noChangeArrowheads="1"/>
          </p:cNvSpPr>
          <p:nvPr/>
        </p:nvSpPr>
        <p:spPr bwMode="auto">
          <a:xfrm>
            <a:off x="2069806" y="4014799"/>
            <a:ext cx="609600" cy="276999"/>
          </a:xfrm>
          <a:prstGeom prst="rect">
            <a:avLst/>
          </a:prstGeom>
          <a:noFill/>
          <a:ln w="9525">
            <a:noFill/>
            <a:miter lim="800000"/>
            <a:headEnd/>
            <a:tailEnd/>
          </a:ln>
        </p:spPr>
        <p:txBody>
          <a:bodyPr>
            <a:spAutoFit/>
          </a:bodyPr>
          <a:lstStyle/>
          <a:p>
            <a:pPr algn="ctr">
              <a:spcBef>
                <a:spcPct val="50000"/>
              </a:spcBef>
            </a:pPr>
            <a:r>
              <a:rPr lang="en-US" sz="1200" dirty="0" smtClean="0"/>
              <a:t>18-39</a:t>
            </a:r>
            <a:endParaRPr lang="en-US" sz="1200" dirty="0"/>
          </a:p>
        </p:txBody>
      </p:sp>
      <p:sp>
        <p:nvSpPr>
          <p:cNvPr id="10255" name="Line 31"/>
          <p:cNvSpPr>
            <a:spLocks noChangeShapeType="1"/>
          </p:cNvSpPr>
          <p:nvPr/>
        </p:nvSpPr>
        <p:spPr bwMode="auto">
          <a:xfrm>
            <a:off x="2157427" y="4016055"/>
            <a:ext cx="457200" cy="0"/>
          </a:xfrm>
          <a:prstGeom prst="line">
            <a:avLst/>
          </a:prstGeom>
          <a:noFill/>
          <a:ln w="9525">
            <a:solidFill>
              <a:schemeClr val="tx1"/>
            </a:solidFill>
            <a:round/>
            <a:headEnd/>
            <a:tailEnd/>
          </a:ln>
        </p:spPr>
        <p:txBody>
          <a:bodyPr/>
          <a:lstStyle/>
          <a:p>
            <a:endParaRPr lang="en-US" dirty="0"/>
          </a:p>
        </p:txBody>
      </p:sp>
      <p:sp>
        <p:nvSpPr>
          <p:cNvPr id="10256" name="Text Box 33"/>
          <p:cNvSpPr txBox="1">
            <a:spLocks noChangeArrowheads="1"/>
          </p:cNvSpPr>
          <p:nvPr/>
        </p:nvSpPr>
        <p:spPr bwMode="auto">
          <a:xfrm>
            <a:off x="2053931" y="4484011"/>
            <a:ext cx="609600" cy="276999"/>
          </a:xfrm>
          <a:prstGeom prst="rect">
            <a:avLst/>
          </a:prstGeom>
          <a:noFill/>
          <a:ln w="9525">
            <a:noFill/>
            <a:miter lim="800000"/>
            <a:headEnd/>
            <a:tailEnd/>
          </a:ln>
        </p:spPr>
        <p:txBody>
          <a:bodyPr>
            <a:spAutoFit/>
          </a:bodyPr>
          <a:lstStyle/>
          <a:p>
            <a:pPr algn="ctr">
              <a:spcBef>
                <a:spcPct val="50000"/>
              </a:spcBef>
            </a:pPr>
            <a:r>
              <a:rPr lang="en-US" sz="1200" dirty="0" smtClean="0"/>
              <a:t>50-59</a:t>
            </a:r>
            <a:endParaRPr lang="en-US" sz="1200" dirty="0"/>
          </a:p>
        </p:txBody>
      </p:sp>
      <p:sp>
        <p:nvSpPr>
          <p:cNvPr id="10257" name="Text Box 34"/>
          <p:cNvSpPr txBox="1">
            <a:spLocks noChangeArrowheads="1"/>
          </p:cNvSpPr>
          <p:nvPr/>
        </p:nvSpPr>
        <p:spPr bwMode="auto">
          <a:xfrm>
            <a:off x="2057106" y="5050040"/>
            <a:ext cx="609600" cy="276999"/>
          </a:xfrm>
          <a:prstGeom prst="rect">
            <a:avLst/>
          </a:prstGeom>
          <a:noFill/>
          <a:ln w="9525">
            <a:noFill/>
            <a:miter lim="800000"/>
            <a:headEnd/>
            <a:tailEnd/>
          </a:ln>
        </p:spPr>
        <p:txBody>
          <a:bodyPr>
            <a:spAutoFit/>
          </a:bodyPr>
          <a:lstStyle/>
          <a:p>
            <a:pPr algn="ctr">
              <a:spcBef>
                <a:spcPct val="50000"/>
              </a:spcBef>
            </a:pPr>
            <a:r>
              <a:rPr lang="en-US" sz="1200" dirty="0" smtClean="0"/>
              <a:t>70 +</a:t>
            </a:r>
            <a:endParaRPr lang="en-US" sz="1200" dirty="0"/>
          </a:p>
        </p:txBody>
      </p:sp>
      <p:sp>
        <p:nvSpPr>
          <p:cNvPr id="10276" name="Text Box 83"/>
          <p:cNvSpPr txBox="1">
            <a:spLocks noChangeArrowheads="1"/>
          </p:cNvSpPr>
          <p:nvPr/>
        </p:nvSpPr>
        <p:spPr bwMode="auto">
          <a:xfrm>
            <a:off x="2142840" y="5641183"/>
            <a:ext cx="1843087" cy="246221"/>
          </a:xfrm>
          <a:prstGeom prst="rect">
            <a:avLst/>
          </a:prstGeom>
          <a:noFill/>
          <a:ln w="9525">
            <a:noFill/>
            <a:miter lim="800000"/>
            <a:headEnd/>
            <a:tailEnd/>
          </a:ln>
        </p:spPr>
        <p:txBody>
          <a:bodyPr wrap="square">
            <a:spAutoFit/>
          </a:bodyPr>
          <a:lstStyle/>
          <a:p>
            <a:pPr>
              <a:spcBef>
                <a:spcPct val="50000"/>
              </a:spcBef>
            </a:pPr>
            <a:r>
              <a:rPr lang="en-US" sz="1000" i="1" dirty="0"/>
              <a:t>Average Age: </a:t>
            </a:r>
            <a:r>
              <a:rPr lang="en-US" sz="1000" i="1" dirty="0" smtClean="0"/>
              <a:t>37.1 years </a:t>
            </a:r>
            <a:r>
              <a:rPr lang="en-US" sz="1000" i="1" dirty="0"/>
              <a:t>old</a:t>
            </a:r>
          </a:p>
        </p:txBody>
      </p:sp>
      <p:sp>
        <p:nvSpPr>
          <p:cNvPr id="10287" name="Text Box 13"/>
          <p:cNvSpPr txBox="1">
            <a:spLocks noChangeArrowheads="1"/>
          </p:cNvSpPr>
          <p:nvPr/>
        </p:nvSpPr>
        <p:spPr bwMode="auto">
          <a:xfrm>
            <a:off x="3761095" y="1444853"/>
            <a:ext cx="1198407" cy="400110"/>
          </a:xfrm>
          <a:prstGeom prst="rect">
            <a:avLst/>
          </a:prstGeom>
          <a:noFill/>
          <a:ln w="9525">
            <a:noFill/>
            <a:miter lim="800000"/>
            <a:headEnd/>
            <a:tailEnd/>
          </a:ln>
        </p:spPr>
        <p:txBody>
          <a:bodyPr wrap="square">
            <a:spAutoFit/>
          </a:bodyPr>
          <a:lstStyle/>
          <a:p>
            <a:pPr algn="ctr">
              <a:spcBef>
                <a:spcPct val="50000"/>
              </a:spcBef>
            </a:pPr>
            <a:r>
              <a:rPr lang="en-US" sz="2000" b="1" u="sng" dirty="0"/>
              <a:t>Gender</a:t>
            </a:r>
          </a:p>
        </p:txBody>
      </p:sp>
      <p:pic>
        <p:nvPicPr>
          <p:cNvPr id="10288" name="Picture 14" descr="femaleicon-up">
            <a:hlinkClick r:id="rId3"/>
          </p:cNvPr>
          <p:cNvPicPr>
            <a:picLocks noChangeAspect="1" noChangeArrowheads="1"/>
          </p:cNvPicPr>
          <p:nvPr/>
        </p:nvPicPr>
        <p:blipFill>
          <a:blip r:embed="rId4" cstate="print">
            <a:lum bright="-12000" contrast="30000"/>
          </a:blip>
          <a:srcRect/>
          <a:stretch>
            <a:fillRect/>
          </a:stretch>
        </p:blipFill>
        <p:spPr bwMode="auto">
          <a:xfrm>
            <a:off x="3264152" y="2359025"/>
            <a:ext cx="352425" cy="533400"/>
          </a:xfrm>
          <a:prstGeom prst="rect">
            <a:avLst/>
          </a:prstGeom>
          <a:noFill/>
          <a:ln w="9525">
            <a:noFill/>
            <a:miter lim="800000"/>
            <a:headEnd/>
            <a:tailEnd/>
          </a:ln>
        </p:spPr>
      </p:pic>
      <p:pic>
        <p:nvPicPr>
          <p:cNvPr id="10289" name="Picture 43" descr="maleicon-down">
            <a:hlinkClick r:id="rId5"/>
          </p:cNvPr>
          <p:cNvPicPr>
            <a:picLocks noChangeAspect="1" noChangeArrowheads="1"/>
          </p:cNvPicPr>
          <p:nvPr/>
        </p:nvPicPr>
        <p:blipFill>
          <a:blip r:embed="rId6" cstate="email"/>
          <a:srcRect/>
          <a:stretch>
            <a:fillRect/>
          </a:stretch>
        </p:blipFill>
        <p:spPr bwMode="auto">
          <a:xfrm>
            <a:off x="5321762" y="2206294"/>
            <a:ext cx="355600" cy="533400"/>
          </a:xfrm>
          <a:prstGeom prst="rect">
            <a:avLst/>
          </a:prstGeom>
          <a:noFill/>
          <a:ln w="9525">
            <a:noFill/>
            <a:miter lim="800000"/>
            <a:headEnd/>
            <a:tailEnd/>
          </a:ln>
        </p:spPr>
      </p:pic>
      <p:sp>
        <p:nvSpPr>
          <p:cNvPr id="10295" name="Slide Number Placeholder 6"/>
          <p:cNvSpPr txBox="1">
            <a:spLocks/>
          </p:cNvSpPr>
          <p:nvPr/>
        </p:nvSpPr>
        <p:spPr bwMode="auto">
          <a:xfrm>
            <a:off x="7010400" y="6550025"/>
            <a:ext cx="2133600" cy="307975"/>
          </a:xfrm>
          <a:prstGeom prst="rect">
            <a:avLst/>
          </a:prstGeom>
          <a:noFill/>
          <a:ln w="9525">
            <a:noFill/>
            <a:miter lim="800000"/>
            <a:headEnd/>
            <a:tailEnd/>
          </a:ln>
        </p:spPr>
        <p:txBody>
          <a:bodyPr/>
          <a:lstStyle/>
          <a:p>
            <a:pPr algn="r"/>
            <a:endParaRPr lang="en-US" sz="1400" dirty="0"/>
          </a:p>
        </p:txBody>
      </p:sp>
      <p:graphicFrame>
        <p:nvGraphicFramePr>
          <p:cNvPr id="57" name="Chart 56"/>
          <p:cNvGraphicFramePr/>
          <p:nvPr>
            <p:extLst>
              <p:ext uri="{D42A27DB-BD31-4B8C-83A1-F6EECF244321}">
                <p14:modId xmlns="" xmlns:p14="http://schemas.microsoft.com/office/powerpoint/2010/main" val="403746222"/>
              </p:ext>
            </p:extLst>
          </p:nvPr>
        </p:nvGraphicFramePr>
        <p:xfrm>
          <a:off x="2532924" y="3084378"/>
          <a:ext cx="3074023" cy="2593872"/>
        </p:xfrm>
        <a:graphic>
          <a:graphicData uri="http://schemas.openxmlformats.org/drawingml/2006/chart">
            <c:chart xmlns:c="http://schemas.openxmlformats.org/drawingml/2006/chart" xmlns:r="http://schemas.openxmlformats.org/officeDocument/2006/relationships" r:id="rId7"/>
          </a:graphicData>
        </a:graphic>
      </p:graphicFrame>
      <p:sp>
        <p:nvSpPr>
          <p:cNvPr id="60" name="Text Box 30"/>
          <p:cNvSpPr txBox="1">
            <a:spLocks noChangeArrowheads="1"/>
          </p:cNvSpPr>
          <p:nvPr/>
        </p:nvSpPr>
        <p:spPr bwMode="auto">
          <a:xfrm>
            <a:off x="2059378" y="4242815"/>
            <a:ext cx="609600" cy="276999"/>
          </a:xfrm>
          <a:prstGeom prst="rect">
            <a:avLst/>
          </a:prstGeom>
          <a:noFill/>
          <a:ln w="9525">
            <a:noFill/>
            <a:miter lim="800000"/>
            <a:headEnd/>
            <a:tailEnd/>
          </a:ln>
        </p:spPr>
        <p:txBody>
          <a:bodyPr>
            <a:spAutoFit/>
          </a:bodyPr>
          <a:lstStyle/>
          <a:p>
            <a:pPr algn="ctr">
              <a:spcBef>
                <a:spcPct val="50000"/>
              </a:spcBef>
            </a:pPr>
            <a:r>
              <a:rPr lang="en-US" sz="1200" dirty="0" smtClean="0"/>
              <a:t>40-49</a:t>
            </a:r>
            <a:endParaRPr lang="en-US" sz="1200" dirty="0"/>
          </a:p>
        </p:txBody>
      </p:sp>
      <p:sp>
        <p:nvSpPr>
          <p:cNvPr id="61" name="Text Box 33"/>
          <p:cNvSpPr txBox="1">
            <a:spLocks noChangeArrowheads="1"/>
          </p:cNvSpPr>
          <p:nvPr/>
        </p:nvSpPr>
        <p:spPr bwMode="auto">
          <a:xfrm>
            <a:off x="2056203" y="4788430"/>
            <a:ext cx="609600" cy="276999"/>
          </a:xfrm>
          <a:prstGeom prst="rect">
            <a:avLst/>
          </a:prstGeom>
          <a:noFill/>
          <a:ln w="9525">
            <a:noFill/>
            <a:miter lim="800000"/>
            <a:headEnd/>
            <a:tailEnd/>
          </a:ln>
        </p:spPr>
        <p:txBody>
          <a:bodyPr>
            <a:spAutoFit/>
          </a:bodyPr>
          <a:lstStyle/>
          <a:p>
            <a:pPr algn="ctr">
              <a:spcBef>
                <a:spcPct val="50000"/>
              </a:spcBef>
            </a:pPr>
            <a:r>
              <a:rPr lang="en-US" sz="1200" dirty="0" smtClean="0"/>
              <a:t>60-69</a:t>
            </a:r>
            <a:endParaRPr lang="en-US" sz="1200" dirty="0"/>
          </a:p>
        </p:txBody>
      </p:sp>
      <p:sp>
        <p:nvSpPr>
          <p:cNvPr id="62" name="AutoShape 208"/>
          <p:cNvSpPr>
            <a:spLocks noChangeArrowheads="1"/>
          </p:cNvSpPr>
          <p:nvPr/>
        </p:nvSpPr>
        <p:spPr bwMode="auto">
          <a:xfrm>
            <a:off x="4826340" y="3630134"/>
            <a:ext cx="2468880" cy="2377440"/>
          </a:xfrm>
          <a:prstGeom prst="roundRect">
            <a:avLst>
              <a:gd name="adj" fmla="val 16667"/>
            </a:avLst>
          </a:prstGeom>
          <a:gradFill rotWithShape="1">
            <a:gsLst>
              <a:gs pos="0">
                <a:srgbClr val="C0C0C0">
                  <a:alpha val="60001"/>
                </a:srgbClr>
              </a:gs>
              <a:gs pos="100000">
                <a:srgbClr val="F0F0F0"/>
              </a:gs>
            </a:gsLst>
            <a:lin ang="0" scaled="1"/>
          </a:gradFill>
          <a:ln w="9525">
            <a:noFill/>
            <a:round/>
            <a:headEnd/>
            <a:tailEnd/>
          </a:ln>
        </p:spPr>
        <p:txBody>
          <a:bodyPr wrap="none" anchor="ctr"/>
          <a:lstStyle/>
          <a:p>
            <a:endParaRPr lang="en-US" dirty="0"/>
          </a:p>
        </p:txBody>
      </p:sp>
      <p:sp>
        <p:nvSpPr>
          <p:cNvPr id="63" name="Text Box 58"/>
          <p:cNvSpPr txBox="1">
            <a:spLocks noChangeArrowheads="1"/>
          </p:cNvSpPr>
          <p:nvPr/>
        </p:nvSpPr>
        <p:spPr bwMode="auto">
          <a:xfrm>
            <a:off x="4938653" y="4156545"/>
            <a:ext cx="1447800" cy="246221"/>
          </a:xfrm>
          <a:prstGeom prst="rect">
            <a:avLst/>
          </a:prstGeom>
          <a:noFill/>
          <a:ln w="9525">
            <a:noFill/>
            <a:miter lim="800000"/>
            <a:headEnd/>
            <a:tailEnd/>
          </a:ln>
        </p:spPr>
        <p:txBody>
          <a:bodyPr>
            <a:spAutoFit/>
          </a:bodyPr>
          <a:lstStyle/>
          <a:p>
            <a:pPr algn="r">
              <a:spcBef>
                <a:spcPct val="50000"/>
              </a:spcBef>
            </a:pPr>
            <a:r>
              <a:rPr lang="en-US" sz="1000" dirty="0" smtClean="0"/>
              <a:t>HS / Voc Tech</a:t>
            </a:r>
            <a:endParaRPr lang="en-US" sz="1000" dirty="0"/>
          </a:p>
        </p:txBody>
      </p:sp>
      <p:sp>
        <p:nvSpPr>
          <p:cNvPr id="64" name="Text Box 59"/>
          <p:cNvSpPr txBox="1">
            <a:spLocks noChangeArrowheads="1"/>
          </p:cNvSpPr>
          <p:nvPr/>
        </p:nvSpPr>
        <p:spPr bwMode="auto">
          <a:xfrm>
            <a:off x="4611102" y="4356954"/>
            <a:ext cx="1759344" cy="246221"/>
          </a:xfrm>
          <a:prstGeom prst="rect">
            <a:avLst/>
          </a:prstGeom>
          <a:noFill/>
          <a:ln w="9525">
            <a:noFill/>
            <a:miter lim="800000"/>
            <a:headEnd/>
            <a:tailEnd/>
          </a:ln>
        </p:spPr>
        <p:txBody>
          <a:bodyPr wrap="square">
            <a:spAutoFit/>
          </a:bodyPr>
          <a:lstStyle/>
          <a:p>
            <a:pPr algn="r">
              <a:spcBef>
                <a:spcPct val="50000"/>
              </a:spcBef>
            </a:pPr>
            <a:r>
              <a:rPr lang="en-US" sz="1000" dirty="0" smtClean="0"/>
              <a:t>Some College</a:t>
            </a:r>
            <a:endParaRPr lang="en-US" sz="1000" dirty="0"/>
          </a:p>
        </p:txBody>
      </p:sp>
      <p:sp>
        <p:nvSpPr>
          <p:cNvPr id="65" name="Text Box 60"/>
          <p:cNvSpPr txBox="1">
            <a:spLocks noChangeArrowheads="1"/>
          </p:cNvSpPr>
          <p:nvPr/>
        </p:nvSpPr>
        <p:spPr bwMode="auto">
          <a:xfrm>
            <a:off x="4475448" y="4665319"/>
            <a:ext cx="1923117" cy="246221"/>
          </a:xfrm>
          <a:prstGeom prst="rect">
            <a:avLst/>
          </a:prstGeom>
          <a:noFill/>
          <a:ln w="9525">
            <a:noFill/>
            <a:miter lim="800000"/>
            <a:headEnd/>
            <a:tailEnd/>
          </a:ln>
        </p:spPr>
        <p:txBody>
          <a:bodyPr wrap="square">
            <a:spAutoFit/>
          </a:bodyPr>
          <a:lstStyle/>
          <a:p>
            <a:pPr algn="r">
              <a:spcBef>
                <a:spcPct val="50000"/>
              </a:spcBef>
            </a:pPr>
            <a:r>
              <a:rPr lang="en-US" sz="1000" dirty="0" smtClean="0"/>
              <a:t>College Graduate</a:t>
            </a:r>
            <a:endParaRPr lang="en-US" sz="1000" dirty="0"/>
          </a:p>
        </p:txBody>
      </p:sp>
      <p:sp>
        <p:nvSpPr>
          <p:cNvPr id="73" name="Text Box 64"/>
          <p:cNvSpPr txBox="1">
            <a:spLocks noChangeArrowheads="1"/>
          </p:cNvSpPr>
          <p:nvPr/>
        </p:nvSpPr>
        <p:spPr bwMode="auto">
          <a:xfrm>
            <a:off x="4959502" y="3731196"/>
            <a:ext cx="1450831" cy="400110"/>
          </a:xfrm>
          <a:prstGeom prst="rect">
            <a:avLst/>
          </a:prstGeom>
          <a:noFill/>
          <a:ln w="9525">
            <a:noFill/>
            <a:miter lim="800000"/>
            <a:headEnd/>
            <a:tailEnd/>
          </a:ln>
        </p:spPr>
        <p:txBody>
          <a:bodyPr wrap="square">
            <a:spAutoFit/>
          </a:bodyPr>
          <a:lstStyle/>
          <a:p>
            <a:pPr>
              <a:spcBef>
                <a:spcPct val="50000"/>
              </a:spcBef>
            </a:pPr>
            <a:r>
              <a:rPr lang="en-US" sz="2000" b="1" dirty="0" smtClean="0"/>
              <a:t>Education</a:t>
            </a:r>
            <a:endParaRPr lang="en-US" sz="2000" b="1" dirty="0"/>
          </a:p>
        </p:txBody>
      </p:sp>
      <p:sp>
        <p:nvSpPr>
          <p:cNvPr id="75" name="Text Box 60"/>
          <p:cNvSpPr txBox="1">
            <a:spLocks noChangeArrowheads="1"/>
          </p:cNvSpPr>
          <p:nvPr/>
        </p:nvSpPr>
        <p:spPr bwMode="auto">
          <a:xfrm>
            <a:off x="4740442" y="5171436"/>
            <a:ext cx="1658123" cy="246221"/>
          </a:xfrm>
          <a:prstGeom prst="rect">
            <a:avLst/>
          </a:prstGeom>
          <a:noFill/>
          <a:ln w="9525">
            <a:noFill/>
            <a:miter lim="800000"/>
            <a:headEnd/>
            <a:tailEnd/>
          </a:ln>
        </p:spPr>
        <p:txBody>
          <a:bodyPr wrap="square">
            <a:spAutoFit/>
          </a:bodyPr>
          <a:lstStyle/>
          <a:p>
            <a:pPr algn="r">
              <a:spcBef>
                <a:spcPct val="50000"/>
              </a:spcBef>
            </a:pPr>
            <a:r>
              <a:rPr lang="en-US" sz="1000" dirty="0" smtClean="0"/>
              <a:t>Graduate School</a:t>
            </a:r>
            <a:endParaRPr lang="en-US" sz="1000" dirty="0"/>
          </a:p>
        </p:txBody>
      </p:sp>
      <p:graphicFrame>
        <p:nvGraphicFramePr>
          <p:cNvPr id="76" name="Chart 75"/>
          <p:cNvGraphicFramePr/>
          <p:nvPr>
            <p:extLst>
              <p:ext uri="{D42A27DB-BD31-4B8C-83A1-F6EECF244321}">
                <p14:modId xmlns="" xmlns:p14="http://schemas.microsoft.com/office/powerpoint/2010/main" val="953130641"/>
              </p:ext>
            </p:extLst>
          </p:nvPr>
        </p:nvGraphicFramePr>
        <p:xfrm>
          <a:off x="6157853" y="3654996"/>
          <a:ext cx="2334768" cy="2282825"/>
        </p:xfrm>
        <a:graphic>
          <a:graphicData uri="http://schemas.openxmlformats.org/drawingml/2006/chart">
            <c:chart xmlns:c="http://schemas.openxmlformats.org/drawingml/2006/chart" xmlns:r="http://schemas.openxmlformats.org/officeDocument/2006/relationships" r:id="rId8"/>
          </a:graphicData>
        </a:graphic>
      </p:graphicFrame>
      <p:cxnSp>
        <p:nvCxnSpPr>
          <p:cNvPr id="79" name="Straight Connector 78"/>
          <p:cNvCxnSpPr/>
          <p:nvPr/>
        </p:nvCxnSpPr>
        <p:spPr>
          <a:xfrm>
            <a:off x="5029998" y="4096342"/>
            <a:ext cx="11095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3" name="Chart 42"/>
          <p:cNvGraphicFramePr/>
          <p:nvPr>
            <p:extLst>
              <p:ext uri="{D42A27DB-BD31-4B8C-83A1-F6EECF244321}">
                <p14:modId xmlns="" xmlns:p14="http://schemas.microsoft.com/office/powerpoint/2010/main" val="1289780826"/>
              </p:ext>
            </p:extLst>
          </p:nvPr>
        </p:nvGraphicFramePr>
        <p:xfrm>
          <a:off x="3044380" y="1787194"/>
          <a:ext cx="2753288" cy="1688953"/>
        </p:xfrm>
        <a:graphic>
          <a:graphicData uri="http://schemas.openxmlformats.org/drawingml/2006/chart">
            <c:chart xmlns:c="http://schemas.openxmlformats.org/drawingml/2006/chart" xmlns:r="http://schemas.openxmlformats.org/officeDocument/2006/relationships" r:id="rId9"/>
          </a:graphicData>
        </a:graphic>
      </p:graphicFrame>
      <p:sp>
        <p:nvSpPr>
          <p:cNvPr id="2" name="TextBox 1"/>
          <p:cNvSpPr txBox="1"/>
          <p:nvPr/>
        </p:nvSpPr>
        <p:spPr>
          <a:xfrm>
            <a:off x="3044380" y="4796908"/>
            <a:ext cx="439544" cy="246221"/>
          </a:xfrm>
          <a:prstGeom prst="rect">
            <a:avLst/>
          </a:prstGeom>
          <a:noFill/>
        </p:spPr>
        <p:txBody>
          <a:bodyPr wrap="none" rtlCol="0">
            <a:spAutoFit/>
          </a:bodyPr>
          <a:lstStyle/>
          <a:p>
            <a:r>
              <a:rPr lang="en-US" sz="1000" b="1" dirty="0" smtClean="0">
                <a:solidFill>
                  <a:schemeClr val="bg1"/>
                </a:solidFill>
                <a:latin typeface="+mn-lt"/>
              </a:rPr>
              <a:t>20%</a:t>
            </a:r>
          </a:p>
        </p:txBody>
      </p:sp>
    </p:spTree>
    <p:extLst>
      <p:ext uri="{BB962C8B-B14F-4D97-AF65-F5344CB8AC3E}">
        <p14:creationId xmlns="" xmlns:p14="http://schemas.microsoft.com/office/powerpoint/2010/main" val="412273341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00" y="5500048"/>
            <a:ext cx="9093400" cy="559557"/>
          </a:xfrm>
        </p:spPr>
        <p:txBody>
          <a:bodyPr/>
          <a:lstStyle/>
          <a:p>
            <a:pPr algn="ctr"/>
            <a:r>
              <a:rPr lang="en-US" sz="2400" dirty="0" smtClean="0">
                <a:latin typeface="+mn-lt"/>
              </a:rPr>
              <a:t>           SUMMARY &amp; IMPLICATIONS</a:t>
            </a:r>
            <a:endParaRPr lang="en-US" sz="2400" dirty="0">
              <a:latin typeface="+mn-lt"/>
            </a:endParaRPr>
          </a:p>
        </p:txBody>
      </p:sp>
      <p:sp>
        <p:nvSpPr>
          <p:cNvPr id="51202" name="AutoShape 2" descr="data:image/jpeg;base64,/9j/4AAQSkZJRgABAQAAAQABAAD/2wCEAAkGBhASEBUUEhQVFA8SFBQVFRcVFRgWFhUSFhQVFhQQFRYYHCYeFxkjGRQUHy8gIycpLCwsFx4xNTAqNSYrLCoBCQoKDgwOGg8PGi8kHSQpKSwuLDUpKSopLC0sNCwsLCksKiouKSosLCwsKiwsLCkqLCwpLCkpLCosLCksLCwpLP/AABEIAOEA4AMBIgACEQEDEQH/xAAcAAABBQEBAQAAAAAAAAAAAAAAAwQFBgcCAQj/xABMEAACAQICBgYGBggEAgsBAAABAgADEQQhBQYSMUFREyJhcYGRBzJSobHBQmJygpLRFCNDU6Ky4fAzk8LSCFQkNERzg4Sjw9Pi8RX/xAAaAQEAAgMBAAAAAAAAAAAAAAAAAwQBAgUG/8QAMxEAAgIBAQQIBgEEAwAAAAAAAAECAxEEEiExQQVRYXGBkaHwEyKxwdHhMhQjUmIGM0L/2gAMAwEAAhEDEQA/ANxhCEAIQhACEIQAhCebY55wD2EIQAhCEAIQhACEIQAhCEAIQhACEIQAhCEAIQhACEIQAhCEAIQhACEJUtY9cApNKgesLbbjct79VOZyOfDv3Q3XRpjtSA61j1qFH9XSs1bcTvCfm3Z58pkWA1TbFp09SuwqVGctdAx2tsgksTcnKTVF7KLnMZHntDI+8GSmqGJQGpRNs2NWn2hvXQdxz7jORVqXfa1PhyRsitj0fMN2JYf+H+TxRNSsQPVxjj7rD4VJo+wIWE6Hwo9Rkz9NWscvq45//V+VWLporSY3Y9/Ot/8AJLzaGyeRj4UQUxMHpo2FPF7bkgBS9Vb5+0zECwufCaVq7o/EUaAXEVumrXuzWNhcDqLfMgczz4bpE02KsCBmCDJLG63YKjbpqyU2YXCsetbjkJJVCMXn7mrJiEqFX0taHX/tSn7NOq3wSMa/pt0Qu6pVf7NF/wDUBLJgvsJmtX096NHq0sS33KY+NSMK3/EHh/oYSsftOi/DagGswmM1v+IVvoYIfexB+ApRhW/4gMafVw1Be81G+BWBg3WE+fa/p20ody4Ze6k5/mqGMavpk0wd1dF+zRp/6lMGcH0hCYFq1rhpTFF2rYur0S2ACBKd3Oe9UG4fzCThxFU+tiMSf/M1x7lcQYNhnL1AN5AHabTG2wqN622/26lR/wCZjBdFYb9zS8aan4iAa7T0nQZtlatNn9kOpbyBvHMxuvonDuuy1JLcCqhWU+0rKAVPaJoHo+x9argV6Zi9SlUrUS531BSqsiu3NioFzxIMAskIQgBPCbZndOatVVUsxAUC5JyAHMygaz62mtdKZK0ePAv38l7PPlK2o1MaI5fHkgOdadbiwNOgbJcBnG9htDaC8ltfPj3b6dWxAVu8W8Rc/An8Mb4nHjw/vKQ2L0hlYnx+fYZ56yc75bUjfA9xWkLE8jn3Hn3H435yObTZRgynMG4sbHvBG7vkZXxpPHxjGpVk0KesyWip6RcV7T/5h+QjWp6SMXz86lQ/6hKvUqTmnQZvVUnuEtqtc/qzMYuTxFZZZG9ImNPFf4z8XiTa+40/ST8APxvI5dA1bXfZprzqME+JznVLQFVzamrVR7VNWKfjYATZUQfIsf0lq3yWO/d+x2NcsexsKgv2U6f+2dvrBpL/AJgp4qvwWOsFqTiyMwlMfWcsfKnl5tJvBejtbjbqOx5IBTHnm3vluvT0RW+GX4JffJE6Un81i8E36vC+pntTANvLAk94zPaQBH+C1d29xaoeVFGe3YWA2ffNa0bqFhaeYooW5sNs+b3lho6JUDskzcn2EkbKa+ENrvf2WDDcVq2UenSam1Nq20VZmDEBBckqrHutlvjinqODvqnwQf7peNfdHEYzBsB1NjELfhtbKkDyJ8jG1OnOx0fpq51tzWXnrfYcDpnpC2NsVXiPy8EkubK1S1CpnfVfwCj849o+jvDne9U+Kj/TLLRoSQoUJclp6VwiciGr1EuM2Vmh6N8Hx6U/f/ISRoejbR/Gmx76r/IiWShQnWMfZW3E7+6QOuGcJItK61LLk/MgsPofD0V2KSBUBJAux38SSbmePTUcBHVRo0qtLMKodS8ilZqLP8n5sRqGN3cxSo0buZZjCK5FN2Sk97Y6wjZd5mg+jpLaNon94atX/NrVKgPkwmZviNhGb2VZvIE/Ka3qnhujwGFTimHoqe8U1v77zzuoebZd7PY6VYpguxErCEJAWDPPSBptxW6G9qaKpI5sc7nnYWlDxWke2XH0uaMdCuJUE0yop1CPosCdhj2G9r8wOcypsQzmy3J5DM+Qnn9RVJ3ScvaN0PK+OJNh/QdpMY1qw4Z8yfkOHfv7pI4bVXH1fUwtcj/u2Ud92AElcP6KdKv+xWmD+8qoPcpY+6SQpfJAp1SpEqCbbgcN57hNJw3oJxjf4mIooPqh6h94WJaz+icYDCNWWu1V7hCNgIoV7ja3k32tkb+MtKmSWWizpIxnfCMuDftEDoPVSpXQVEVKdNvVZwXZl9sKLWB4XaWfB6jj6dSq3YtqS/wDa/iln1Sp06mBw7ruNGmO4qoVh4MpHhJxaAEsqtI3s11zzFPC6lu+hVsBqdh6ZutJA3tEbTfia598mqWihxj6viKdMXdlQc2YKPfIrFa34RPp7f2FNvxNZffN9y4kEarbnmKb9R+NGpxAilDBIm4Z9vwlPx3pRoL6oX7zbR/Cgt/HK3pD0rVm9QkD6qqg9+03k01+JHkWodHXP+WF3v8AGTWzYC+4c+EjMXrPg6frVkuOCnbPkl5iOP1ur1T1jf7RZz/GTaRtXSVRt7nzt8Jq7HyRbh0bUv5zb7lj1efoaxrFr7g3plAjsd6s2ygVswGFyTuJG7cTGOhcR01MOBYEkZZjI2vMsNUTXtW8DsYWivHo1J72G0feTOp0bZZtNN/Ljh2nB/5BptNCqLrh87fHLbws+HFrkP6FCSFChChQkhQoTozmebqqOFUKCTuEiMTVLEk8f7tH2ksRc7I3Df2mRVRpmqPNmt0uSEarRrUaLVGjSo0txRz5sScxFzO3MRcyUjSGukSTRdRvZSg736g97TfKaAAAbgLDuEwjALt4jDpwfFYYHuFZGb3KZvM8rJ5bZ7mMdmKQQhCamxy6AgggEEWIOYI5ETmjhkQWRVUclAA90UhACEIQAjTSujUxFF6NQdSopU8xyYdoNiO0R3COJmMnFpriZCmhtL6LWolKn+kYcsWXYU1NknMstNSHW+8rmL3I4k03SvpHxxYq7VEYb1t0JHeFG15mfSEzrXzWKm1Y0DRo1FpgBjVprU6xF7LtbrAjxlW1RrWW3g61Wt2pZ+HHPXhffPpgxKvrHWY32rHmN/4jcxjWxzN6zE95l5OhMHtE9CmZvbrWHct7ATjSGGopSbo6dNWNhcItwCc87X3Sr8aHJFuWqlLiyi9LPRtHgfKTaYEncPKO6OgWPrEKPM+Q/Obu6KIHfIrWx7TBeOdzl3KDJPBaMpMRdq1Q+zSpD+Zmy/DGeIoA1W49cjwB2R7gJoNGsqqAoAAA3ZTey5Vpbslfbssb+bHdgiMPgMJSttYOpUO87VXbIHDaVBsyzYbX7CiwdKiW7FNv4h8JJ6tYTaR3G9qhHgoUAf3zktU0ZtbxeWqdRao5TW/sRzL6K7JfPl4/2b+uSPwevGj2/a7P2kce8AiSp1lwrLalWpux5MLgc7HOReI1Wpn9lTbvRb+do2wuq9DpLdEEax9UsnL2SJN/VWc0n5kD0lWMJteT/A+eoDuIPdG1VopidW6aKWDVFt9cn+e8abNha5Pfv906ukundvccLv8A0cPW0Qo3KWX3fsTqNGrmLVWjZzOpFHHk8s4cxvWawPcYq5jTGvZD3TWx4g32MmojtTiu1DzUunt6Twi8BUdz9yhVI/iKzcpjHorpbekwf3eHrN4s9FB7i02eeWPahCEIAQhCAEIQgBCEIATCNcqrJpDEK2R6Vj4NZl9xE3eVfWb0eYXG1RVqGpTqhQpNMqNoDdtBlOY5/kJXvqdkcImqmoPeYv8Aps5bFg75Nek7VOho1KHQvVerXdxaoVICoBcjZUG+06e+NaerKHez345jf5SKro663OyuHaL+kaKMbb49hHjFw/TYppvQy0VXo9pqjk22iAqqLXZrC53gAD5RpQ0d7bXP1QR7yTNn0Zcnhr1I10pp2tpP0I2thOuSPaJ8zcSX/TIvTwVPt8/6TivgUJUIrNUchVAO8/3aST6Pukt+PM1XSlGcLPkX30e6QptTemzANcVFuQLgqFa1+TL75cNhPaX8QmS0dTMWBbqW32uTY+UWGp+I5r5H/bNq6bIrGY+f6E74N5xLy/ZqnRp7Q8xPeiXmJlTar4gfSXy/+kTbRGIX6a/hH+2Sqi19Xm/wRPUVrlLyX5NO0rhtqi1t4Fx4G9vK8p1RpXHTEr+0H4R/tiJxeJ/ej8C/lOro421rZkljsf6Rxtf8O5qUW0+G9ftk/UaIOZCHE4j97/Cv5R9h6NUG71NrLdsgWPO4nUUn1fQ48qtni0LuZHaVqWp95A+fyj5zIfTtSyqObH3D+si1TxTLuLWijm+PeXb0K0NrEYp/YpUUH33qsf5FmtTNPQfh/wDo+Jqe1XVPBKSH41DNLnmz1gQhCAEIQgBCEIAQhCAEIQgGJelzEdPpnC0BmtGmhI5F3Z2/gppHtGjKprjpnodP4mrVRm2G2FAsCF6JFVhf6ufjJXA6+4FvWZ6Z+shI802p09HbCEGm97ZxekaLLbE4xykhvrndGpE5KQw8QQbeR90gqWKvx4iX5q+jsbT6NqtGopINukCsCNzLmGBzPnI/EeiOmc6Feol+DgVF8GGyR75JOe/KIIVfLsvcyqripP6lgPjVJ+hSqMO8sFv5EyM0n6O9KUTdESuu/wDVOL/hex8rxrq/pWrhMSrVqT02S4ZXUqWpsLNs7VrkHPykM5bUXFcSeuvYmpPhk1+cOZBtr1guDOe6m3ztG9TXnDn1Uqn7qD4vOfGmfUzpyvrX/peZL4kyIxRjStreG9WjUP3k+RMY1tM1m3Yd/M/JZfqrkuKKNt0HzDFGRrxWrVxLfsbd9/mBGxwuKP0FHiP906VbwuBzZyi3xXmK0D117xJJjIf9BxP1B4//ALHmGFYf4hUi3Dffyk6lnkyrZFPemhZzK/rFV6yDsY+8D5Secyqax1v1wHJB7yTKuueKX4F3o2Ob0+rJt3oZw2zotW/e1qz+T9H/AO3L1Kx6NMNsaJwg9qkH/wAxmqf65Z5wD0gQhEMVjaVJdqo6U15uwUeZMAXhKtj/AEmaNpXArdKw4UlL/wAXq++QGM9MANxQw57DVYD+Fb/zQDSJy7gC5IA5nITIcT6QcfV+mtMHhTUD3tc++MWxlSob1Hdz9Zi3xMA1rE6z4RN9VSeSdc/w3kbV13p/s6bN9ohfhcyhaPxtJGPT0axQHqtRZamX1kOywP2Q0uGhsbo2odii9NqmZKPlVtxHRPZhvH0ZkCWN1mxr5UlC3y6q3Nzwu1x7pDYvVrSOJv01Uqtr9eoSO4KpsD4DfLuKQXIAqoGQG4AAZBeHKwHCIVvVJ9Zkvuun0bbtxNjxy8oBiOsegBSZVuWLHM7Lm3bdQR52kIdCVj6uy9uAKO3uN7S063N+v4Lcm2yQtU5WIBcC47ucb4eoAoDdRTvDC7HtJVwSMuQ37pYorU3vK19rrWUVTEaMZcqlMrx4rlz6wIneDr16WdGtVpfZZlHmhz8pdrnK11UWI2SHJHtBdkneDvykNicPTJZiqqDx6yPc8ixCbX9ZZnpYremVo6uUtzQnR9IOlaNr1+lW1+ui1OyxOyGBy4mSVH0vViNmvh6VReOyWX3NtCVx6eypO0VAO99l17roNq+7PdONnaUNsrUU5EpwPKzgEnukarxwlg2c0+ME/HBdMH6RNGn1sMaR7KVNh5rY+6TGH1u0e/qVqankw6P+YCZdVwtEGzXpsRexyyPmIDQu1mjg+/3qZLH4y4YfvwIJQolxzH34mvjEqwurBhzUhh5iNqrTJP8A+TXQ3XfzRrH5GOKWmcfTNukq9zXb+YGSLVOH84NFeWgVn/XYn78TSajRu5lJp674lcnVG71Kn3H5R7S15Q+vSYfZYN7jaWYa2l88FOfRuojyz3MsbmIOZHU9aMM30yv2lI94uI5TG039V1buYGWY2wl/FpkDosh/KLXgdOZSdYKt679lh5KJc3Mpj0ulxewP2lcJ+Jwg+ModIv8Atpdp1ei4/wBxvsPqbV/C9FhKFP8Ad0KSfhpqPlJCeAT2cU7pQPS9pbFUKFEUKrURVqMjsmTGybSja3qMm3EGY1i8LXvt1dp7/TYl7n7Rzv2HOfSendD0cTS6OsoZLg9oYXswPA58JUDqWaBOx+soneCLkDkRxEAx6iJIUBLJprVijcmmOjPIer+E7vDykF+ispzz7RmP6eMyBxREkKAkehIGQueV7e+I1NI1Rlknhc+bflALLSIAuchzO6Feth6g2XVaw4DZDAHsY9UeBlboEsbsSx+sb+V93hJnCCDA6wtTGUf+q1XRd/Rs4rJz9WqOr91xHFb0iV0Q08bhrgi23T6t+3oqmR+65jjCCKaat+jkHMHgd3lBkzbTWkhWxAamEqDPJkAcdmywDHwvHWBxNjn0itlkzEi45qNkjhzlW0yB0pAyHLh5TnC6UrJkHOyOBsy/ha4HhLWnns8Vkq6mG1zwXdjcXsrtnuFiTbI2Nv5TukZinAuXO/PZqBd/cFZgO5V75H0dP7Qs6A9qEg+KtcHwIij45SlkIufo1bC32VbqX+8ZenbGS3evvBz4VTi9/p7yI9ZgTnZP+Xc3vbiqghb239WcVH6QXOz0a5frUa+/d0gJJPZtDuETrAm3TKUA9U7ewO9aZDX+4AJ4a23ZUKt9WqCzk8tpgR+Er3SqWhZmY2VBUCD92UKE8SVBIH3nMTxNRC2RpsQBdmZg97cXSyG27InvM5rbKKLqVv8ATpCy2yIG2/WbPhcCdq52dra2mJ6prBV8VLXv37Yt5THaZ7BerXdLEGoFIG5Olp9myz2Nos+kmGTLTcGxsx6N/FHyGcj9jMuwZTvLJVJvy4Oc+ZNpy9dW3GkRawDqVa3a+Zv9+SRsktyZHKqD3tElUxWHsOkpOgIvdSGTzvsnwE5XR2CqepWVSeDjY9/VHuMZ1GKqCOkUW9allTz8ix5kkGcFiy7RdHS9h0iupvxClMz3BjNW098kvp9MGVGSeISa8c/XI6xGqrjNTtDmrBh79n5yPqaHqC+V7C+4g27LjPfwvJTC6Ec5qGorlmWYOfsoD1R9okyQqiwtcm3Em5PaTC0ynvw0aS1sq3s5UvD9tFUTGVk3O69lyPcZM6hYNq2lMIoG0f0hKjfZpt0rE+CGSdLQwbOtku/Y+mw3/cB5nPkDvmz6mejnB6Ou9PaqV3FjUqW2gu8ogAsouB2mwuTaVbVsvZ2sl6ie2tpxwWuEISEnPCIi+H5ReEAg9JaJpVRaoufMZH+soOseoFdQXw56QDO17MJrDoDvjWrgyM1/rAPnKrpyph6mxXpnLflsuO2xyPu75PaPxlDEL1SG5qcmHhvHeMu2ahp3VrC4tdjEUgx4NazKeYIzHhaZhrD6IcRRJqYN+lQZhb2qL3Nlfxt4wZHI0LxQ+B/OOKNFlNiLSraP1sxFBujxCFtnIhhs1B5+t4+ct+D05Qrp+ra7cVOTj7vHvFxMmCRwgnOsLWoeciqmmXp3sAeV7/KVXT+mq1XJ3JXgoyXyG/xgFX0m16rRJEhWPWnSSWtshtSF6YjlBEKccU50qkcu1naUQAdm6g7wNx71PVPiJyaLWIy2Tv2LUj3GwIYdhHlFhOhJ5UQlyII6iyPMjlw2xcqzo2WZ6gtxG0pYHxK+O6LvSBG0wuPaqDf3VqR657wY/SefoKE7VtlvaXqt5iV3pGt8GTrWp7pr34/khtqmG6juh52JH4hZgPuxTaY+saVReLFlB7ybrU85JVNEE7thvtqVPnTK38RHmj9A01O01nffuAUH6qjKRqi1yx79CSWqojHOfBfsj9G6Kd22qSlB+8YnZ7SiWDN9425y0aO0JTpdY3qVbeu52m+7f1R3RakJxpTTFOgNkgvXa2zST12J9UH2Act+ZvkDvlxVV0Lbm9/X+Ecud9+ql8OtYXUvu/aOcVuJJAVRdmYgKo5sTkJH6Pxi1mAwwNRybB7cuNNT6o+s2fYsc6G1Zx+PrDpVp9ApuVBLUV5pv/WOOJueV+E1nVzQOGw6k07M97M9h6y2FhYAWGQyy5Tm36uVm6O5HY0ugjSsz3v0IfVTUPYK1cQbuCGC77G97m+835zQqdUMLqbg8RITG4lrdU2HHmfyjjQB6rDhce8f0lNrB0U0+BKwhCYMhCEIAQhCAcVaKtvEYVsAy5rn8f6yShAKfprV7C4pdmvTBbgwFmB8N3haZzp70W16N6mGbpaYztezr45Z+Rm4V8Ir7xnzG+RlfR9RM1zHZv8AEQDARpOspKVgSRkdoWcd99/j5xnjxcErmPeO8f2Jtul9BYXFC1amNrg6ixHl8vKUTTfo4r0evQPS0uz1h/fgYBlx3xamJN4rRikkOpRxvIFjf6wO/wCPbGNXRbrmOsvMb/Ebx8O2TVYyQ25wJUxHFOIU45pzq1I5FzFBO1nAnay0U2KpF0iKRdJsRscUxHlFd5yAAuSTYAcyTkBG4UJbauWa2yi+u992X0R2nwBjnA6Hr4qoEChyp/wxfoKR51WGdR/qgntIGUqX6uNe5b2WtPoZ3b5bo+og+kGYAUSVQnZ6UqS7t7GGp72b6x3fVk1qn6KLn9IxpbZuXWmc2bO93ses3YDa/Ey86ual0sP+sqHpK9rF2Aso9hFGQA9lcud5Ydi5vn477TkTsla8yZ3a6oUx2YLAxwdEdGydGKdLIKo3lbDfbdytwi6UgosoAG+wyF+cX2Z4VmEsGJNsa4heqf74xxoL6f3fnOK69U9070L6zdw+P9ZiRtXwJeEITQlCEIQAhCEAIQhACEIQBritHo+8WbmPnzkRiMBVpG4zHMcu0f2JYYQCi6T0PhcSLVUCvwdR8hu8PKU3S+olej1qR6WlwI3j+/AzXsZoim+Y6rcx8xITEYKtRN+HMZgjkR+cyDFq+j1YnaUq/EjJr9o4+OfbGdTRbrmOsvZv8V/K82HH6Lw2I/xECPwdR8RvHh5Sr6U1PrUesn6ynwKyxVqJV9pWt00LOxmfidrL3o3QNCt/i07txIureJFr+MnK3o6wCIH2ahPI1Db3AH3y+tbXzTOdLQWZ3NGY4agzGyi+VzwAHtEnIDtMkKNKw6hGW+qw6inlTUi7N3i/IDfJjSGi2dhRoJYX9VRYfaY8T2m5lt1Z1Ep0LPWs9Vc7H1UJ+By4ZnslW7WSnujuXqWqNDGHzT3v0IDVzUmpW6z7VOkx6zN/jVb7wTvQH2RmeJmi6O0bSoIKdJAABbZH+oj4DxjmhTLepku7atbLko4D+yY8p4cKLCUi+IrS4nM+4dgE6KxYrOSsyaMRKzkrFis8KzbJrgb1EyPcZ5ooWc/ZPxEXZZxgVs/gZqzeBIwhCam4QhCAEIQgBCEIAQhCAEIQgBAiEIBF43QNN816jdnqnw4eEiKuGq0TmLA8d6nv4ectc8ZQRY5iAU/9HosblSjc0PyP5xwaVMizVKrLyso995MV9B0zmt17sx5GIjQH1/4f6wCOpLTTKkmzfjvY/lJPBaLO993s/nHeF0ciZjNuZ+XKOoB4FgRPYQDgrPCsUnloMYEis5KxYrPCszkxgRKzjDrZh4/CLlZ4iZwwhaEITBsEIQgBCEIAQhCAEIQgBCEIAQhCAEIQgBCEIAQhCAEIQgBCEIAQhCAeWhaewgBCEIAQhCAEIQgBCEIAQhCAEIQgBCEIAQhCAEIQgBCEIAQhCAEIQgBCEIAQhCAEIQgH/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04" name="Picture 4" descr="http://t2.gstatic.com/images?q=tbn:ANd9GcTWAyRwsvRASuVTp0k_CqwRItyvwTzLdP3xAYMgqBQnjpSHaVno"/>
          <p:cNvPicPr>
            <a:picLocks noChangeAspect="1" noChangeArrowheads="1"/>
          </p:cNvPicPr>
          <p:nvPr/>
        </p:nvPicPr>
        <p:blipFill>
          <a:blip r:embed="rId2" cstate="print"/>
          <a:srcRect/>
          <a:stretch>
            <a:fillRect/>
          </a:stretch>
        </p:blipFill>
        <p:spPr bwMode="auto">
          <a:xfrm>
            <a:off x="2931636" y="1631814"/>
            <a:ext cx="3469164" cy="3187481"/>
          </a:xfrm>
          <a:prstGeom prst="rect">
            <a:avLst/>
          </a:prstGeom>
          <a:noFill/>
        </p:spPr>
      </p:pic>
      <p:pic>
        <p:nvPicPr>
          <p:cNvPr id="5122" name="Picture 2" descr="http://images.apple.com/ipad-mini/overview/images/hero.jpg"/>
          <p:cNvPicPr>
            <a:picLocks noChangeAspect="1" noChangeArrowheads="1"/>
          </p:cNvPicPr>
          <p:nvPr/>
        </p:nvPicPr>
        <p:blipFill>
          <a:blip r:embed="rId3" cstate="print"/>
          <a:srcRect/>
          <a:stretch>
            <a:fillRect/>
          </a:stretch>
        </p:blipFill>
        <p:spPr bwMode="auto">
          <a:xfrm>
            <a:off x="513875" y="3343654"/>
            <a:ext cx="2333625" cy="2867025"/>
          </a:xfrm>
          <a:prstGeom prst="rect">
            <a:avLst/>
          </a:prstGeom>
          <a:noFill/>
        </p:spPr>
      </p:pic>
      <p:pic>
        <p:nvPicPr>
          <p:cNvPr id="5126" name="Picture 6" descr="http://t3.gstatic.com/images?q=tbn:ANd9GcQRTLJI4OoukSIQHVHIv4NhXFpncZcgLTfp2ZnA5W1zlO_HoMQvmw"/>
          <p:cNvPicPr>
            <a:picLocks noChangeAspect="1" noChangeArrowheads="1"/>
          </p:cNvPicPr>
          <p:nvPr/>
        </p:nvPicPr>
        <p:blipFill>
          <a:blip r:embed="rId4" cstate="print"/>
          <a:srcRect/>
          <a:stretch>
            <a:fillRect/>
          </a:stretch>
        </p:blipFill>
        <p:spPr bwMode="auto">
          <a:xfrm>
            <a:off x="5904742" y="917599"/>
            <a:ext cx="2845933" cy="1893840"/>
          </a:xfrm>
          <a:prstGeom prst="rect">
            <a:avLst/>
          </a:prstGeom>
          <a:noFill/>
        </p:spPr>
      </p:pic>
      <p:sp>
        <p:nvSpPr>
          <p:cNvPr id="5128" name="AutoShape 8" descr="data:image/jpeg;base64,/9j/4AAQSkZJRgABAQAAAQABAAD/2wCEAAkGBhMSEBEQEBAQEA8QEhASDxQQEg4PEBAQFhIVFRYQEhUXHCYfFxknGRQSHy8gJScpOCwsFR4xNTAqNSYrLCoBCQoKDgwOGg8PGiwkHyQuLCkqLC0uLC8sKSksLyw0LCksLCk1KSksKSwpKSwsLCwpKSwpLCwpLCksKSwsLCksKf/AABEIAOEA4QMBIgACEQEDEQH/xAAcAAEAAgIDAQAAAAAAAAAAAAAABgcEBQECAwj/xABPEAABAwEDBQgOBQkIAwAAAAABAAIDBAUREgYHEyFBMVFSYXGRk9MXGCIjJFNUc4GSobGy0hYyQnKCCBQzg6PBwtHwJjRidISis+EVQ/H/xAAZAQEAAwEBAAAAAAAAAAAAAAAAAgMEAQX/xAAtEQEAAgIBAgQFAwUBAAAAAAAAAQIDEQQSIRMUMWEiM0FxgTJRoSNCYrHRNP/aAAwDAQACEQMRAD8AvFERAREQEREBERAREQEREBERAREQEREBERAREQEREBERAREQEREBERAREQEREBERAREQEREBERAREQEREBERAREQEREBERAREQEREBERAREQEREBERAREQEREBERAREQEREBERAREQEREBERAREQEREBERARFjV9pRQMMk8scMY3XyvbGwelxAQZKKB2jnusmIkfnLpiPExSvHocQGn0Fa3thbN4FZ0MfWILORVh2wtm8Cs6GLrE7YWzeBWdDF1iCz0VYdsLZvArOhi6xO2Fs3gVnQxdYgs9FWHbC2bwKzoYusTthbN4FZ0MXWILPRVh2wtm8Cs6GLrE7YWzeBWdDF1iCz0VYdsLZvArOhi6xO2Fs3gVnQxdYgs9FWHbC2bwKzoYusTthbN4FZ0MXWILPRVh2wtm8Cs6GLrE7YWzeBWdDF1iCz0VYdsLZvArOhi6xO2Fs3gVnQxdYgs9FWHbC2bwKzoYusWXRZ+bKebnSzQ+cgkI/Z4kFiItZYuU1LVjFS1MM9wvIje1zm/eb9ZvpC2aAiIgIiICIqtztZbyh7bIoHXVdQL6mQG783hIvw3j6ri3WTsbddrcLuxG+0Ho75a53C2Z1BZMYqqzW2ST60EBGo8TnDaSQAd83hRihzczVsn5xadRLWSnYXuZAz/C06jdxNDRxKQ5IZGwUVOHP1NuBc4i58ztjncW80f/AHPrrdc/uWd7j3ABqJHGRucgW3Hgj7z/AAzXyulJklQ0wuwQtcNjI2YvSbi4+krKvo/Fu5j/ADWmxpiWmMfuo6m4xUnincx+ZMdJ4p39fiWnxJiXfD9zqbfHSeKf/X4lxpKTxL/6/EtTiTEnhnU22kpfEv5x8y40lL4l3OP5rVYkxJ0HU2mlpvEO5/8AtNLTeId6y1eJMS70QdTZ6Wm8Q71lxpafxB9da3EvajpnSvEcYxOdubwG0k7AuTSI9TcsvS0/iD6//Sz4bFLxibRPu2YpAz2OuUisfJ2OABxAfLtcRuHeYNi2yx3zxE/C0VxfuhP0ed5EemjXH0ef5H+1jU3RV+Yt+3+0vBhBzk7J5H+1Yupycl8k/aM/mp0i75i37f7PBhAnZMzbKYD8cZ/esGuyTcRdLRte3bfHHL7r1ZaLvmbfWIPBj91CWhm9py7SUxkoqhpvY+FzgGu+7fe38JC2lg50KyzpGU9sgz0zjhjrIxic3zgA7vmDt090ratGx4ph3bRi2OGp49P7ioBlLk1gDopmiWCS8Akdy4bx3nbfaFKIx5u0dpR3bH694WNSVbJWNlie2SORocx7CHNc07jgRuheyorIrKN9jVjaKd5fZVW46B7z/dpSdp2C8jFyh2rugb1WW1ZrOpXxMTG4ERFF1gW9a7KWlnqpPqQRvkI3C7CLw0cZNw9KprNhZTqmSa0arupap75ZCdwR4jc0bwLgdXBY1SrP7aBZZQiaddVUQxHjaMUvvjbzrGs5op7ODG6i8iIfcY0NPuPrLTx67mZU5rajTva9qGV+o97bqYP4jxlYOJeGNSzN/V98liP2mB45Wm4+xw5l6N58Om4j0ZKx1W0jV6Y1btyqe2YtHUTM2NkfdyE3j2EKrDm8WZjSeTH0Rt5YkxKzbApsFLA27Xo2k8ru6PtJWJllT4qOQ7WFjx6HAH2EqEcqJt06TnD8O9q9xJetjknDjrIhsaXPP4Wm723KzLlLNn8O2tI48XXG9qixLa2Xk5NO3GwNazY55LQeS4ElemXFXiqiwbkbGt9J7o/EOZTWwalj6aIxkYQxrSB9lwABaeO9cy5rVpFoj1dpjibTEoBaliy092kaMJ1BzTiaTvX7DyrAxqf5a1LG0rmuIxPLRGNt4cCSOQA8/Gq5xqzBecldyhkrFZ1D3xqwslLH0MIe4d9lAc7fa3daz954zxKB2LTaWohjOsOeMX3RrPsBVsKjl31qsLcFd9xcXrzqvqP+673FU+JONZ8ODxd91uTJ0LkvS9U5pONNJxrR5L/L+FXmPZcd6XqnNJxr0pZO+M1/bZ8QXPJ/5fweY9lvucACSbgNZJ1ADfWhly2pg7CDI4cJre59pBPMs7KGB76WZsd5eW6gN0gEEtHKAR6VVhcq+PhrkiZlPLkms6hb1JVslYHxuDmO3CPcd4rrXUTZY3RvF7XD0g7HDjCj+QMDxC9zrwx7wYwdtwuLhxHUPwqUKi8dF5iPotrPVXcqVyxyc0kc1I8DSNvMZ3pAL2OHEQeZxUwzOZUOrLNY2Uk1FI4081/1jhAwPPGWEAnaWuXOcClwyRSj7bXNdytIIPM72KIZoqjQ21aVKNTJ4m1AGzE1zTq6d/MtGf46VyKcfw2mq6ERFjaFTflBHvNnDZ+eD4FhS1ZLWsP1WF5HK43m/mWb+UF+hs7/ADn8K0xevR4UbiWTkT3h741tclq3R1cLtjnYDyPGH3kcy0eNcsmIII3QQRyjWFutXqrMM0W1O1341XWV9ETXho/94hu5T3s/Cp7SVIkjZINyRjXj8QB/etNbFn466hku1N0uL8Axt9pXkYLdFp+0t2SOqrftNwuG4NQ5F4WhDpIZI+Gx7fSWkBdbRqxFDJKdyNj38twJAXux94BG4QCOQ61T3jus9kFzeQ3zSycCMN9LnX/wFT3Go9kpZ2iNXquvqXtb9xovb8RWflDWaKlnk3CI3Bv3ndyPaQr80+Jk7eyvH8NFZWlW6WaWThvc4cl+r2XKS2RknPo2TRVWi0rGuubpAbiL7jcdahQerdyePglN5mL4AtvJtOOsdLPiiLTO0MyjyclhZp5ajTEua3WH4td+1xOrUo5jVg5wD4H+tj9zlW+NT41pvTco5YittQkWRR8Ni5JP+NytBVVkO/w6Lkl/43K0w9YuZ8z8NHHn4XSr/Rv+473FUwHq5qs97f8Acd8JVJB6t4X934Q5H0STJOxmVUj2SF4DWBwwFoN+IDXeCpR2Pqfhz+tH8iiWR9vR00sj5cVzmBowAON+IHfUs7ItLvTeoPmXc/jdfwb0Y/D6fic9j6n4c/rR/IuY8gacEOD57wQR3Ue6DfwF17ItLvTeoPmWysTKaGqL2xY72BpdjaG6iSBdr4lntOesbnayIxTOo0zbRrBDFJKQXCNpcQNRNw3FDJcsqVzsbqFrn8JwiJ57lKMqP7lU+Zf7lUONW8XFW8TMoZrzWYiFwWBbLamIyNYWAOLLiQdwA7OVbJRbN0fBHeef8LFKVky1it5iF9J3WJlD84/6KDzjvhVe5Au/tKeOiffzN/kFP85bu9Qecd8Cr3N8f7Sf6J/uatE/+ePuqj5sr1REWNoVL+UH+hs7/OfwLQl6kf5Q0B/MaWbZDWMv4g6N+vnaB6VFNJfrG4dYXp8H0sx8n6PfGmNeGNMa9HTItrISt0lFGNsRfGfQbx/tc1b8tF4N2sX3cV+6oBmvrtdRCdoZK30dy73sU/vXicivTkmHo453WGgy8qsFFINsjo4+d2I+xpWbkxVaSjp37dG1p5WdwfhUYzoVlzaeLfdJIfQA0fE5ZubarxUjmbYpXD0OAcPaXKycf9CLe6EW/qaSxrQL7hdebzxnfUTzkVuGnjjv1yyXn7rBf7yxSy9VnnJr8VUyMHVFGL/vPOI+zAocavVkh3NOqSjONXHk4fA6bzEXwBUrjVz5NnwOl8xF8AWvm/phTx/WWsziHwP9bH7nKssasnOO7wL9dH7nKr8anw/l/lHP+pJshX+HRckv/E5Wneqpzftvro7vsslceTAW/wAQVqrLzPmfhdg/S86o97f9x/wlUiHq7av9HJ9x/wAJVFh+pXcH+78Icj6Mpl53ATyAldtE7gP9Vyk+bF3hE3mR8YVj4jvnnU83J8O3TpGmLqje1I6J3Af6rlNM2YIkqMTXDuI90EfadvqdYjvnnXF6zZeV4lZrpbTD0zvbAypk8CqfMye5U7jVu5UnwKq8zJ7lTeNaODHwz91fInvC0s3L/A3eef8AAxSguUSzbHwN3n5PgjUrWDP8y33aMf6YQ/OW7vMHnXfAoBm6P9pP9G/3NU1zoVIw00e2+R/oAa0e88yhmamPSZQVDxuQ0ZBP+ImIXe13Mr7duNH3/wCoV+bK9URFhaUYzlZPmtsuqgaMUmDSQi68mWMh7WjjOEt/EqLybtLS07NfdMAY7f1DUfSLl9Nr52zlZMusq0DUxNP5hWuLtX1YpT3T4jva73N4iR9krTxsvh37+kqc1OqvZ2xpjWLDUhwDmm8Fd8a9x5qQ5IWy2mq2SSEtjIeyQgE3NLdRuGs90Gqw+yDQ+OPRTfKqbxpjWfLx6ZJ3KymW1Y1CUZcW8ypqWuhcXRsja0Ehzdd7nO1HXtHMsvIHKSKmdMJ3ljJAwtIa53dNJF1zQdjvYoZjTGpzhrNPD+jniT1dS5OyDQ+PPRTfKqxt609PUzTDW18jizZ3A7lv+0BanGmNRxceuKdw7fLa8al741adhZY0cdLTxvqGteyGNrxhlNzg0AjU1VLjTGu5cMZY1LlMk09FkZc5T009Lo4ZhI/SxuuDZB3IDrzrA3wq+xrwxrYWHZElVM2GIazre4/VjZte7+tZ1JjpXDXX0LWm8pvmvs43TVJGo3RR8esOefgHOp7esWzqBkETIYxcyNoA3zvuPGTeTyrJXj5cniXmzdSvTXTrUNvY8DdLXAcpBCqsZvK3gR9KxWsilizWxb6XL44v6obkNkzUUssr52sDXxhrcL2v14wdnEFM71wihkyTkt1SlWsVjUOb0vXCKtJgZQ07pKSojjGJ74ntYLwL3Eahr1Kr/oVXeTO9eH5lb6LRi5FsUahVfHF+8o9kLZssFK6OdhjeZXuAJae5LWAHUTvFSK9cKAZd5ctDX0tM8EkETyNPctbtjYdp3zs3N3c5FbZr9vq7MxjqjWXOUTZaiWW/vMLcDDsLW33uHK4m7lC2+YCx3aCrtCQXOrJsMd/i4y68jiL3OH6tVpFRy2nVxWfS33OdfM+69scbbsUjuIb20kDdK+l7IsqOmgipoW4YoWNjYNtzRded8ndJ2klT5N47Y6+kGCs97T9WYiIsbQLX27YUNZTyU1QwPikFxG4Qdj2nY4HWCtgiD5kyryMq7GlJcHTULjdFO0ahedTJR9l3FuHYd0DHpbaY8X3+kax6doX0/PA17XMe1r2OBDmvAc1zTugg6iFWeUuYSkmcZaKR9DKdeFo0kBPEwkFvoddxLVi5Vsfae8KMmCLd4Vu2qadxw5wu2l41nV2Ze14j3s0tU3YWyBjvSHhtx9JWAc2NteQs6ek61bI5tGeePZzpeNNLxroc2ts+Qs6ek61dTm5tjyFnTUvWrvnaOeXs9dLxppeNeBze2v5EzpqXrV1OQFr+RM6am6xPO0PL3ZOl400vGsU5B2t5EzpqbrFx9BbV8jZ01P1iedoeXu2FM9heBI9zGfaLGh7gOJpIvPpVhWJl1Z1LHo4Y6gX63uLIi+R3Cccfs3Aqs+g9q+Rs6Wn6xcfQi1fI2dLT9YqsnIx5O07TrivX0XJ2V6Pg1HqR/OnZXo+DUepH86pv6EWr5GzpafrFz9B7V8jZ0tP1ip3g909ZVx9lej4NR6kfzp2V6Pg1HqR/Oqc+gtq+Rs6an6xc/QO1vImdNTdYm8Huayri7K9Hwaj1I/nTsr0fBqPUj+dU+MgbW8iZ01N1i7DN7a/kTOmpusTeD3NZVvdlej4NR6kfzp2V6Pg1HqR/OqiGbq2PIWdNS9auwzbWz5Czp6XrU3g/aTWVbfZXo+DUepH86xqvO9TtHe4ZXH/G6KIewuPsVYDNlbXkDOnpOtWRS5orZkNxhp4BvyTRG71C/wBydWCPpJ05WzyiznzTtc3GIojushvaCN58h1kcw4lELPhqrRmFNQxl7tWNw7mKJvDe7YOPmBKsiw/yexeH2jWOmu16KnBjZyF7tZHI1vKrUsawoKSIQ0sLIIh9lguvPCcd1x4ySVy/J7dNI1CVcPfdp20eb7N/DZcGBh0lRJcaiYi4vcPst3mC83D0nWpWiLI0CIiAiIgIiIC4IXKIOhiC6OpgvZEGK6iC8nWes9EGsdZq6GzOJbZEGnNl8S6/+L4lukQaX/xfEuRZfEtyiDUiy+Jd22ZxLZogwG2cvRtCFlog8G0oXoIQu6IOA1coiAiIgIiICIiAiIgIiICIiAiIgIiICIiAiIgIiICIiAiIgIiICIiAiIgIiICIiAiIgIiICIiAiIgIiICIiAiIgIiICIiAiIgIiICIiAiIgIiICIiAiIgIiICIiAiIgIiICIiAiIgIiICIiAiIgIiICIiAiIgIiICIiAiIgIiICIiAiIgIiICIiAiIgIiICIiAiIgIiICIiAiIgIiICIiD/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30" name="AutoShape 10" descr="data:image/jpeg;base64,/9j/4AAQSkZJRgABAQAAAQABAAD/2wCEAAkGBhMSEBEQEBAQEA8QEhASDxQQEg4PEBAQFhIVFRYQEhUXHCYfFxknGRQSHy8gJScpOCwsFR4xNTAqNSYrLCoBCQoKDgwOGg8PGiwkHyQuLCkqLC0uLC8sKSksLyw0LCksLCk1KSksKSwpKSwsLCwpKSwpLCwpLCksKSwsLCksKf/AABEIAOEA4QMBIgACEQEDEQH/xAAcAAEAAgIDAQAAAAAAAAAAAAAABgcEBQECAwj/xABPEAABAwEDBQgOBQkIAwAAAAABAAIDBAUREgYHEyFBMVFSYXGRk9MXGCIjJFNUc4GSobGy0hYyQnKCCBQzg6PBwtHwJjRidISis+EVQ/H/xAAZAQEAAwEBAAAAAAAAAAAAAAAAAgMEAQX/xAAtEQEAAgIBAgQFAwUBAAAAAAAAAQIDEQQSIRMUMWEiM0FxgTJRoSNCYrHRNP/aAAwDAQACEQMRAD8AvFERAREQEREBERAREQEREBERAREQEREBERAREQEREBERAREQEREBERAREQEREBERAREQEREBERAREQEREBERAREQEREBERAREQEREBERAREQEREBERAREQEREBERAREQEREBERAREQEREBERAREQEREBERARFjV9pRQMMk8scMY3XyvbGwelxAQZKKB2jnusmIkfnLpiPExSvHocQGn0Fa3thbN4FZ0MfWILORVh2wtm8Cs6GLrE7YWzeBWdDF1iCz0VYdsLZvArOhi6xO2Fs3gVnQxdYgs9FWHbC2bwKzoYusTthbN4FZ0MXWILPRVh2wtm8Cs6GLrE7YWzeBWdDF1iCz0VYdsLZvArOhi6xO2Fs3gVnQxdYgs9FWHbC2bwKzoYusTthbN4FZ0MXWILPRVh2wtm8Cs6GLrE7YWzeBWdDF1iCz0VYdsLZvArOhi6xO2Fs3gVnQxdYgs9FWHbC2bwKzoYusWXRZ+bKebnSzQ+cgkI/Z4kFiItZYuU1LVjFS1MM9wvIje1zm/eb9ZvpC2aAiIgIiICIqtztZbyh7bIoHXVdQL6mQG783hIvw3j6ri3WTsbddrcLuxG+0Ho75a53C2Z1BZMYqqzW2ST60EBGo8TnDaSQAd83hRihzczVsn5xadRLWSnYXuZAz/C06jdxNDRxKQ5IZGwUVOHP1NuBc4i58ztjncW80f/AHPrrdc/uWd7j3ABqJHGRucgW3Hgj7z/AAzXyulJklQ0wuwQtcNjI2YvSbi4+krKvo/Fu5j/ADWmxpiWmMfuo6m4xUnincx+ZMdJ4p39fiWnxJiXfD9zqbfHSeKf/X4lxpKTxL/6/EtTiTEnhnU22kpfEv5x8y40lL4l3OP5rVYkxJ0HU2mlpvEO5/8AtNLTeId6y1eJMS70QdTZ6Wm8Q71lxpafxB9da3EvajpnSvEcYxOdubwG0k7AuTSI9TcsvS0/iD6//Sz4bFLxibRPu2YpAz2OuUisfJ2OABxAfLtcRuHeYNi2yx3zxE/C0VxfuhP0ed5EemjXH0ef5H+1jU3RV+Yt+3+0vBhBzk7J5H+1Yupycl8k/aM/mp0i75i37f7PBhAnZMzbKYD8cZ/esGuyTcRdLRte3bfHHL7r1ZaLvmbfWIPBj91CWhm9py7SUxkoqhpvY+FzgGu+7fe38JC2lg50KyzpGU9sgz0zjhjrIxic3zgA7vmDt090ratGx4ph3bRi2OGp49P7ioBlLk1gDopmiWCS8Akdy4bx3nbfaFKIx5u0dpR3bH694WNSVbJWNlie2SORocx7CHNc07jgRuheyorIrKN9jVjaKd5fZVW46B7z/dpSdp2C8jFyh2rugb1WW1ZrOpXxMTG4ERFF1gW9a7KWlnqpPqQRvkI3C7CLw0cZNw9KprNhZTqmSa0arupap75ZCdwR4jc0bwLgdXBY1SrP7aBZZQiaddVUQxHjaMUvvjbzrGs5op7ODG6i8iIfcY0NPuPrLTx67mZU5rajTva9qGV+o97bqYP4jxlYOJeGNSzN/V98liP2mB45Wm4+xw5l6N58Om4j0ZKx1W0jV6Y1btyqe2YtHUTM2NkfdyE3j2EKrDm8WZjSeTH0Rt5YkxKzbApsFLA27Xo2k8ru6PtJWJllT4qOQ7WFjx6HAH2EqEcqJt06TnD8O9q9xJetjknDjrIhsaXPP4Wm723KzLlLNn8O2tI48XXG9qixLa2Xk5NO3GwNazY55LQeS4ElemXFXiqiwbkbGt9J7o/EOZTWwalj6aIxkYQxrSB9lwABaeO9cy5rVpFoj1dpjibTEoBaliy092kaMJ1BzTiaTvX7DyrAxqf5a1LG0rmuIxPLRGNt4cCSOQA8/Gq5xqzBecldyhkrFZ1D3xqwslLH0MIe4d9lAc7fa3daz954zxKB2LTaWohjOsOeMX3RrPsBVsKjl31qsLcFd9xcXrzqvqP+673FU+JONZ8ODxd91uTJ0LkvS9U5pONNJxrR5L/L+FXmPZcd6XqnNJxr0pZO+M1/bZ8QXPJ/5fweY9lvucACSbgNZJ1ADfWhly2pg7CDI4cJre59pBPMs7KGB76WZsd5eW6gN0gEEtHKAR6VVhcq+PhrkiZlPLkms6hb1JVslYHxuDmO3CPcd4rrXUTZY3RvF7XD0g7HDjCj+QMDxC9zrwx7wYwdtwuLhxHUPwqUKi8dF5iPotrPVXcqVyxyc0kc1I8DSNvMZ3pAL2OHEQeZxUwzOZUOrLNY2Uk1FI4081/1jhAwPPGWEAnaWuXOcClwyRSj7bXNdytIIPM72KIZoqjQ21aVKNTJ4m1AGzE1zTq6d/MtGf46VyKcfw2mq6ERFjaFTflBHvNnDZ+eD4FhS1ZLWsP1WF5HK43m/mWb+UF+hs7/ADn8K0xevR4UbiWTkT3h741tclq3R1cLtjnYDyPGH3kcy0eNcsmIII3QQRyjWFutXqrMM0W1O1341XWV9ETXho/94hu5T3s/Cp7SVIkjZINyRjXj8QB/etNbFn466hku1N0uL8Axt9pXkYLdFp+0t2SOqrftNwuG4NQ5F4WhDpIZI+Gx7fSWkBdbRqxFDJKdyNj38twJAXux94BG4QCOQ61T3jus9kFzeQ3zSycCMN9LnX/wFT3Go9kpZ2iNXquvqXtb9xovb8RWflDWaKlnk3CI3Bv3ndyPaQr80+Jk7eyvH8NFZWlW6WaWThvc4cl+r2XKS2RknPo2TRVWi0rGuubpAbiL7jcdahQerdyePglN5mL4AtvJtOOsdLPiiLTO0MyjyclhZp5ajTEua3WH4td+1xOrUo5jVg5wD4H+tj9zlW+NT41pvTco5YittQkWRR8Ni5JP+NytBVVkO/w6Lkl/43K0w9YuZ8z8NHHn4XSr/Rv+473FUwHq5qs97f8Acd8JVJB6t4X934Q5H0STJOxmVUj2SF4DWBwwFoN+IDXeCpR2Pqfhz+tH8iiWR9vR00sj5cVzmBowAON+IHfUs7ItLvTeoPmXc/jdfwb0Y/D6fic9j6n4c/rR/IuY8gacEOD57wQR3Ue6DfwF17ItLvTeoPmWysTKaGqL2xY72BpdjaG6iSBdr4lntOesbnayIxTOo0zbRrBDFJKQXCNpcQNRNw3FDJcsqVzsbqFrn8JwiJ57lKMqP7lU+Zf7lUONW8XFW8TMoZrzWYiFwWBbLamIyNYWAOLLiQdwA7OVbJRbN0fBHeef8LFKVky1it5iF9J3WJlD84/6KDzjvhVe5Au/tKeOiffzN/kFP85bu9Qecd8Cr3N8f7Sf6J/uatE/+ePuqj5sr1REWNoVL+UH+hs7/OfwLQl6kf5Q0B/MaWbZDWMv4g6N+vnaB6VFNJfrG4dYXp8H0sx8n6PfGmNeGNMa9HTItrISt0lFGNsRfGfQbx/tc1b8tF4N2sX3cV+6oBmvrtdRCdoZK30dy73sU/vXicivTkmHo453WGgy8qsFFINsjo4+d2I+xpWbkxVaSjp37dG1p5WdwfhUYzoVlzaeLfdJIfQA0fE5ZubarxUjmbYpXD0OAcPaXKycf9CLe6EW/qaSxrQL7hdebzxnfUTzkVuGnjjv1yyXn7rBf7yxSy9VnnJr8VUyMHVFGL/vPOI+zAocavVkh3NOqSjONXHk4fA6bzEXwBUrjVz5NnwOl8xF8AWvm/phTx/WWsziHwP9bH7nKssasnOO7wL9dH7nKr8anw/l/lHP+pJshX+HRckv/E5Wneqpzftvro7vsslceTAW/wAQVqrLzPmfhdg/S86o97f9x/wlUiHq7av9HJ9x/wAJVFh+pXcH+78Icj6Mpl53ATyAldtE7gP9Vyk+bF3hE3mR8YVj4jvnnU83J8O3TpGmLqje1I6J3Af6rlNM2YIkqMTXDuI90EfadvqdYjvnnXF6zZeV4lZrpbTD0zvbAypk8CqfMye5U7jVu5UnwKq8zJ7lTeNaODHwz91fInvC0s3L/A3eef8AAxSguUSzbHwN3n5PgjUrWDP8y33aMf6YQ/OW7vMHnXfAoBm6P9pP9G/3NU1zoVIw00e2+R/oAa0e88yhmamPSZQVDxuQ0ZBP+ImIXe13Mr7duNH3/wCoV+bK9URFhaUYzlZPmtsuqgaMUmDSQi68mWMh7WjjOEt/EqLybtLS07NfdMAY7f1DUfSLl9Nr52zlZMusq0DUxNP5hWuLtX1YpT3T4jva73N4iR9krTxsvh37+kqc1OqvZ2xpjWLDUhwDmm8Fd8a9x5qQ5IWy2mq2SSEtjIeyQgE3NLdRuGs90Gqw+yDQ+OPRTfKqbxpjWfLx6ZJ3KymW1Y1CUZcW8ypqWuhcXRsja0Ehzdd7nO1HXtHMsvIHKSKmdMJ3ljJAwtIa53dNJF1zQdjvYoZjTGpzhrNPD+jniT1dS5OyDQ+PPRTfKqxt609PUzTDW18jizZ3A7lv+0BanGmNRxceuKdw7fLa8al741adhZY0cdLTxvqGteyGNrxhlNzg0AjU1VLjTGu5cMZY1LlMk09FkZc5T009Lo4ZhI/SxuuDZB3IDrzrA3wq+xrwxrYWHZElVM2GIazre4/VjZte7+tZ1JjpXDXX0LWm8pvmvs43TVJGo3RR8esOefgHOp7esWzqBkETIYxcyNoA3zvuPGTeTyrJXj5cniXmzdSvTXTrUNvY8DdLXAcpBCqsZvK3gR9KxWsilizWxb6XL44v6obkNkzUUssr52sDXxhrcL2v14wdnEFM71wihkyTkt1SlWsVjUOb0vXCKtJgZQ07pKSojjGJ74ntYLwL3Eahr1Kr/oVXeTO9eH5lb6LRi5FsUahVfHF+8o9kLZssFK6OdhjeZXuAJae5LWAHUTvFSK9cKAZd5ctDX0tM8EkETyNPctbtjYdp3zs3N3c5FbZr9vq7MxjqjWXOUTZaiWW/vMLcDDsLW33uHK4m7lC2+YCx3aCrtCQXOrJsMd/i4y68jiL3OH6tVpFRy2nVxWfS33OdfM+69scbbsUjuIb20kDdK+l7IsqOmgipoW4YoWNjYNtzRded8ndJ2klT5N47Y6+kGCs97T9WYiIsbQLX27YUNZTyU1QwPikFxG4Qdj2nY4HWCtgiD5kyryMq7GlJcHTULjdFO0ahedTJR9l3FuHYd0DHpbaY8X3+kax6doX0/PA17XMe1r2OBDmvAc1zTugg6iFWeUuYSkmcZaKR9DKdeFo0kBPEwkFvoddxLVi5Vsfae8KMmCLd4Vu2qadxw5wu2l41nV2Ze14j3s0tU3YWyBjvSHhtx9JWAc2NteQs6ek61bI5tGeePZzpeNNLxroc2ts+Qs6ek61dTm5tjyFnTUvWrvnaOeXs9dLxppeNeBze2v5EzpqXrV1OQFr+RM6am6xPO0PL3ZOl400vGsU5B2t5EzpqbrFx9BbV8jZ01P1iedoeXu2FM9heBI9zGfaLGh7gOJpIvPpVhWJl1Z1LHo4Y6gX63uLIi+R3Cccfs3Aqs+g9q+Rs6Wn6xcfQi1fI2dLT9YqsnIx5O07TrivX0XJ2V6Pg1HqR/OnZXo+DUepH86pv6EWr5GzpafrFz9B7V8jZ0tP1ip3g909ZVx9lej4NR6kfzp2V6Pg1HqR/Oqc+gtq+Rs6an6xc/QO1vImdNTdYm8Huayri7K9Hwaj1I/nTsr0fBqPUj+dU+MgbW8iZ01N1i7DN7a/kTOmpusTeD3NZVvdlej4NR6kfzp2V6Pg1HqR/OqiGbq2PIWdNS9auwzbWz5Czp6XrU3g/aTWVbfZXo+DUepH86xqvO9TtHe4ZXH/G6KIewuPsVYDNlbXkDOnpOtWRS5orZkNxhp4BvyTRG71C/wBydWCPpJ05WzyiznzTtc3GIojushvaCN58h1kcw4lELPhqrRmFNQxl7tWNw7mKJvDe7YOPmBKsiw/yexeH2jWOmu16KnBjZyF7tZHI1vKrUsawoKSIQ0sLIIh9lguvPCcd1x4ySVy/J7dNI1CVcPfdp20eb7N/DZcGBh0lRJcaiYi4vcPst3mC83D0nWpWiLI0CIiAiIgIiIC4IXKIOhiC6OpgvZEGK6iC8nWes9EGsdZq6GzOJbZEGnNl8S6/+L4lukQaX/xfEuRZfEtyiDUiy+Jd22ZxLZogwG2cvRtCFlog8G0oXoIQu6IOA1coiAiIgIiICIiAiIgIiICIiAiIgIiICIiAiIgIiICIiAiIgIiICIiAiIgIiICIiAiIgIiICIiAiIgIiICIiAiIgIiICIiAiIgIiICIiAiIgIiICIiAiIgIiICIiAiIgIiICIiAiIgIiICIiAiIgIiICIiAiIgIiICIiAiIgIiICIiAiIgIiICIiAiIgIiICIiAiIgIiICIiAiIgIiICIiD/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32" name="AutoShape 12" descr="data:image/jpeg;base64,/9j/4AAQSkZJRgABAQAAAQABAAD/2wCEAAkGBhMSEBEQEBAQEA8QEhASDxQQEg4PEBAQFhIVFRYQEhUXHCYfFxknGRQSHy8gJScpOCwsFR4xNTAqNSYrLCoBCQoKDgwOGg8PGiwkHyQuLCkqLC0uLC8sKSksLyw0LCksLCk1KSksKSwpKSwsLCwpKSwpLCwpLCksKSwsLCksKf/AABEIAOEA4QMBIgACEQEDEQH/xAAcAAEAAgIDAQAAAAAAAAAAAAAABgcEBQECAwj/xABPEAABAwEDBQgOBQkIAwAAAAABAAIDBAUREgYHEyFBMVFSYXGRk9MXGCIjJFNUc4GSobGy0hYyQnKCCBQzg6PBwtHwJjRidISis+EVQ/H/xAAZAQEAAwEBAAAAAAAAAAAAAAAAAgMEAQX/xAAtEQEAAgIBAgQFAwUBAAAAAAAAAQIDEQQSIRMUMWEiM0FxgTJRoSNCYrHRNP/aAAwDAQACEQMRAD8AvFERAREQEREBERAREQEREBERAREQEREBERAREQEREBERAREQEREBERAREQEREBERAREQEREBERAREQEREBERAREQEREBERAREQEREBERAREQEREBERAREQEREBERAREQEREBERAREQEREBERAREQEREBERARFjV9pRQMMk8scMY3XyvbGwelxAQZKKB2jnusmIkfnLpiPExSvHocQGn0Fa3thbN4FZ0MfWILORVh2wtm8Cs6GLrE7YWzeBWdDF1iCz0VYdsLZvArOhi6xO2Fs3gVnQxdYgs9FWHbC2bwKzoYusTthbN4FZ0MXWILPRVh2wtm8Cs6GLrE7YWzeBWdDF1iCz0VYdsLZvArOhi6xO2Fs3gVnQxdYgs9FWHbC2bwKzoYusTthbN4FZ0MXWILPRVh2wtm8Cs6GLrE7YWzeBWdDF1iCz0VYdsLZvArOhi6xO2Fs3gVnQxdYgs9FWHbC2bwKzoYusWXRZ+bKebnSzQ+cgkI/Z4kFiItZYuU1LVjFS1MM9wvIje1zm/eb9ZvpC2aAiIgIiICIqtztZbyh7bIoHXVdQL6mQG783hIvw3j6ri3WTsbddrcLuxG+0Ho75a53C2Z1BZMYqqzW2ST60EBGo8TnDaSQAd83hRihzczVsn5xadRLWSnYXuZAz/C06jdxNDRxKQ5IZGwUVOHP1NuBc4i58ztjncW80f/AHPrrdc/uWd7j3ABqJHGRucgW3Hgj7z/AAzXyulJklQ0wuwQtcNjI2YvSbi4+krKvo/Fu5j/ADWmxpiWmMfuo6m4xUnincx+ZMdJ4p39fiWnxJiXfD9zqbfHSeKf/X4lxpKTxL/6/EtTiTEnhnU22kpfEv5x8y40lL4l3OP5rVYkxJ0HU2mlpvEO5/8AtNLTeId6y1eJMS70QdTZ6Wm8Q71lxpafxB9da3EvajpnSvEcYxOdubwG0k7AuTSI9TcsvS0/iD6//Sz4bFLxibRPu2YpAz2OuUisfJ2OABxAfLtcRuHeYNi2yx3zxE/C0VxfuhP0ed5EemjXH0ef5H+1jU3RV+Yt+3+0vBhBzk7J5H+1Yupycl8k/aM/mp0i75i37f7PBhAnZMzbKYD8cZ/esGuyTcRdLRte3bfHHL7r1ZaLvmbfWIPBj91CWhm9py7SUxkoqhpvY+FzgGu+7fe38JC2lg50KyzpGU9sgz0zjhjrIxic3zgA7vmDt090ratGx4ph3bRi2OGp49P7ioBlLk1gDopmiWCS8Akdy4bx3nbfaFKIx5u0dpR3bH694WNSVbJWNlie2SORocx7CHNc07jgRuheyorIrKN9jVjaKd5fZVW46B7z/dpSdp2C8jFyh2rugb1WW1ZrOpXxMTG4ERFF1gW9a7KWlnqpPqQRvkI3C7CLw0cZNw9KprNhZTqmSa0arupap75ZCdwR4jc0bwLgdXBY1SrP7aBZZQiaddVUQxHjaMUvvjbzrGs5op7ODG6i8iIfcY0NPuPrLTx67mZU5rajTva9qGV+o97bqYP4jxlYOJeGNSzN/V98liP2mB45Wm4+xw5l6N58Om4j0ZKx1W0jV6Y1btyqe2YtHUTM2NkfdyE3j2EKrDm8WZjSeTH0Rt5YkxKzbApsFLA27Xo2k8ru6PtJWJllT4qOQ7WFjx6HAH2EqEcqJt06TnD8O9q9xJetjknDjrIhsaXPP4Wm723KzLlLNn8O2tI48XXG9qixLa2Xk5NO3GwNazY55LQeS4ElemXFXiqiwbkbGt9J7o/EOZTWwalj6aIxkYQxrSB9lwABaeO9cy5rVpFoj1dpjibTEoBaliy092kaMJ1BzTiaTvX7DyrAxqf5a1LG0rmuIxPLRGNt4cCSOQA8/Gq5xqzBecldyhkrFZ1D3xqwslLH0MIe4d9lAc7fa3daz954zxKB2LTaWohjOsOeMX3RrPsBVsKjl31qsLcFd9xcXrzqvqP+673FU+JONZ8ODxd91uTJ0LkvS9U5pONNJxrR5L/L+FXmPZcd6XqnNJxr0pZO+M1/bZ8QXPJ/5fweY9lvucACSbgNZJ1ADfWhly2pg7CDI4cJre59pBPMs7KGB76WZsd5eW6gN0gEEtHKAR6VVhcq+PhrkiZlPLkms6hb1JVslYHxuDmO3CPcd4rrXUTZY3RvF7XD0g7HDjCj+QMDxC9zrwx7wYwdtwuLhxHUPwqUKi8dF5iPotrPVXcqVyxyc0kc1I8DSNvMZ3pAL2OHEQeZxUwzOZUOrLNY2Uk1FI4081/1jhAwPPGWEAnaWuXOcClwyRSj7bXNdytIIPM72KIZoqjQ21aVKNTJ4m1AGzE1zTq6d/MtGf46VyKcfw2mq6ERFjaFTflBHvNnDZ+eD4FhS1ZLWsP1WF5HK43m/mWb+UF+hs7/ADn8K0xevR4UbiWTkT3h741tclq3R1cLtjnYDyPGH3kcy0eNcsmIII3QQRyjWFutXqrMM0W1O1341XWV9ETXho/94hu5T3s/Cp7SVIkjZINyRjXj8QB/etNbFn466hku1N0uL8Axt9pXkYLdFp+0t2SOqrftNwuG4NQ5F4WhDpIZI+Gx7fSWkBdbRqxFDJKdyNj38twJAXux94BG4QCOQ61T3jus9kFzeQ3zSycCMN9LnX/wFT3Go9kpZ2iNXquvqXtb9xovb8RWflDWaKlnk3CI3Bv3ndyPaQr80+Jk7eyvH8NFZWlW6WaWThvc4cl+r2XKS2RknPo2TRVWi0rGuubpAbiL7jcdahQerdyePglN5mL4AtvJtOOsdLPiiLTO0MyjyclhZp5ajTEua3WH4td+1xOrUo5jVg5wD4H+tj9zlW+NT41pvTco5YittQkWRR8Ni5JP+NytBVVkO/w6Lkl/43K0w9YuZ8z8NHHn4XSr/Rv+473FUwHq5qs97f8Acd8JVJB6t4X934Q5H0STJOxmVUj2SF4DWBwwFoN+IDXeCpR2Pqfhz+tH8iiWR9vR00sj5cVzmBowAON+IHfUs7ItLvTeoPmXc/jdfwb0Y/D6fic9j6n4c/rR/IuY8gacEOD57wQR3Ue6DfwF17ItLvTeoPmWysTKaGqL2xY72BpdjaG6iSBdr4lntOesbnayIxTOo0zbRrBDFJKQXCNpcQNRNw3FDJcsqVzsbqFrn8JwiJ57lKMqP7lU+Zf7lUONW8XFW8TMoZrzWYiFwWBbLamIyNYWAOLLiQdwA7OVbJRbN0fBHeef8LFKVky1it5iF9J3WJlD84/6KDzjvhVe5Au/tKeOiffzN/kFP85bu9Qecd8Cr3N8f7Sf6J/uatE/+ePuqj5sr1REWNoVL+UH+hs7/OfwLQl6kf5Q0B/MaWbZDWMv4g6N+vnaB6VFNJfrG4dYXp8H0sx8n6PfGmNeGNMa9HTItrISt0lFGNsRfGfQbx/tc1b8tF4N2sX3cV+6oBmvrtdRCdoZK30dy73sU/vXicivTkmHo453WGgy8qsFFINsjo4+d2I+xpWbkxVaSjp37dG1p5WdwfhUYzoVlzaeLfdJIfQA0fE5ZubarxUjmbYpXD0OAcPaXKycf9CLe6EW/qaSxrQL7hdebzxnfUTzkVuGnjjv1yyXn7rBf7yxSy9VnnJr8VUyMHVFGL/vPOI+zAocavVkh3NOqSjONXHk4fA6bzEXwBUrjVz5NnwOl8xF8AWvm/phTx/WWsziHwP9bH7nKssasnOO7wL9dH7nKr8anw/l/lHP+pJshX+HRckv/E5Wneqpzftvro7vsslceTAW/wAQVqrLzPmfhdg/S86o97f9x/wlUiHq7av9HJ9x/wAJVFh+pXcH+78Icj6Mpl53ATyAldtE7gP9Vyk+bF3hE3mR8YVj4jvnnU83J8O3TpGmLqje1I6J3Af6rlNM2YIkqMTXDuI90EfadvqdYjvnnXF6zZeV4lZrpbTD0zvbAypk8CqfMye5U7jVu5UnwKq8zJ7lTeNaODHwz91fInvC0s3L/A3eef8AAxSguUSzbHwN3n5PgjUrWDP8y33aMf6YQ/OW7vMHnXfAoBm6P9pP9G/3NU1zoVIw00e2+R/oAa0e88yhmamPSZQVDxuQ0ZBP+ImIXe13Mr7duNH3/wCoV+bK9URFhaUYzlZPmtsuqgaMUmDSQi68mWMh7WjjOEt/EqLybtLS07NfdMAY7f1DUfSLl9Nr52zlZMusq0DUxNP5hWuLtX1YpT3T4jva73N4iR9krTxsvh37+kqc1OqvZ2xpjWLDUhwDmm8Fd8a9x5qQ5IWy2mq2SSEtjIeyQgE3NLdRuGs90Gqw+yDQ+OPRTfKqbxpjWfLx6ZJ3KymW1Y1CUZcW8ypqWuhcXRsja0Ehzdd7nO1HXtHMsvIHKSKmdMJ3ljJAwtIa53dNJF1zQdjvYoZjTGpzhrNPD+jniT1dS5OyDQ+PPRTfKqxt609PUzTDW18jizZ3A7lv+0BanGmNRxceuKdw7fLa8al741adhZY0cdLTxvqGteyGNrxhlNzg0AjU1VLjTGu5cMZY1LlMk09FkZc5T009Lo4ZhI/SxuuDZB3IDrzrA3wq+xrwxrYWHZElVM2GIazre4/VjZte7+tZ1JjpXDXX0LWm8pvmvs43TVJGo3RR8esOefgHOp7esWzqBkETIYxcyNoA3zvuPGTeTyrJXj5cniXmzdSvTXTrUNvY8DdLXAcpBCqsZvK3gR9KxWsilizWxb6XL44v6obkNkzUUssr52sDXxhrcL2v14wdnEFM71wihkyTkt1SlWsVjUOb0vXCKtJgZQ07pKSojjGJ74ntYLwL3Eahr1Kr/oVXeTO9eH5lb6LRi5FsUahVfHF+8o9kLZssFK6OdhjeZXuAJae5LWAHUTvFSK9cKAZd5ctDX0tM8EkETyNPctbtjYdp3zs3N3c5FbZr9vq7MxjqjWXOUTZaiWW/vMLcDDsLW33uHK4m7lC2+YCx3aCrtCQXOrJsMd/i4y68jiL3OH6tVpFRy2nVxWfS33OdfM+69scbbsUjuIb20kDdK+l7IsqOmgipoW4YoWNjYNtzRded8ndJ2klT5N47Y6+kGCs97T9WYiIsbQLX27YUNZTyU1QwPikFxG4Qdj2nY4HWCtgiD5kyryMq7GlJcHTULjdFO0ahedTJR9l3FuHYd0DHpbaY8X3+kax6doX0/PA17XMe1r2OBDmvAc1zTugg6iFWeUuYSkmcZaKR9DKdeFo0kBPEwkFvoddxLVi5Vsfae8KMmCLd4Vu2qadxw5wu2l41nV2Ze14j3s0tU3YWyBjvSHhtx9JWAc2NteQs6ek61bI5tGeePZzpeNNLxroc2ts+Qs6ek61dTm5tjyFnTUvWrvnaOeXs9dLxppeNeBze2v5EzpqXrV1OQFr+RM6am6xPO0PL3ZOl400vGsU5B2t5EzpqbrFx9BbV8jZ01P1iedoeXu2FM9heBI9zGfaLGh7gOJpIvPpVhWJl1Z1LHo4Y6gX63uLIi+R3Cccfs3Aqs+g9q+Rs6Wn6xcfQi1fI2dLT9YqsnIx5O07TrivX0XJ2V6Pg1HqR/OnZXo+DUepH86pv6EWr5GzpafrFz9B7V8jZ0tP1ip3g909ZVx9lej4NR6kfzp2V6Pg1HqR/Oqc+gtq+Rs6an6xc/QO1vImdNTdYm8Huayri7K9Hwaj1I/nTsr0fBqPUj+dU+MgbW8iZ01N1i7DN7a/kTOmpusTeD3NZVvdlej4NR6kfzp2V6Pg1HqR/OqiGbq2PIWdNS9auwzbWz5Czp6XrU3g/aTWVbfZXo+DUepH86xqvO9TtHe4ZXH/G6KIewuPsVYDNlbXkDOnpOtWRS5orZkNxhp4BvyTRG71C/wBydWCPpJ05WzyiznzTtc3GIojushvaCN58h1kcw4lELPhqrRmFNQxl7tWNw7mKJvDe7YOPmBKsiw/yexeH2jWOmu16KnBjZyF7tZHI1vKrUsawoKSIQ0sLIIh9lguvPCcd1x4ySVy/J7dNI1CVcPfdp20eb7N/DZcGBh0lRJcaiYi4vcPst3mC83D0nWpWiLI0CIiAiIgIiIC4IXKIOhiC6OpgvZEGK6iC8nWes9EGsdZq6GzOJbZEGnNl8S6/+L4lukQaX/xfEuRZfEtyiDUiy+Jd22ZxLZogwG2cvRtCFlog8G0oXoIQu6IOA1coiAiIgIiICIiAiIgIiICIiAiIgIiICIiAiIgIiICIiAiIgIiICIiAiIgIiICIiAiIgIiICIiAiIgIiICIiAiIgIiICIiAiIgIiICIiAiIgIiICIiAiIgIiICIiAiIgIiICIiAiIgIiICIiAiIgIiICIiAiIgIiICIiAiIgIiICIiAiIgIiICIiAiIgIiICIiAiIgIiICIiAiIgIiICIiD/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34" name="AutoShape 14" descr="data:image/jpeg;base64,/9j/4AAQSkZJRgABAQAAAQABAAD/2wCEAAkGBxQSEhAUEBQUFBUQEBYVFRcVFRUVFRcUFRQWFxUUFRUYHiggGBolHBQVITEhJSkrLi4uFx8zODMsNygtLiwBCgoKDgwOFQ0MFCsZFBksNywsLCwrLDcrKyssLCsrKysrKyssLCsrKysrLCwrKysrKysrKysrKysrKysrKysrK//AABEIALsBDgMBIgACEQEDEQH/xAAcAAEAAgIDAQAAAAAAAAAAAAAABwgBBgIEBQP/xABMEAABAwIBBQcPCQcEAwAAAAABAAIDBBEFBgcSITETQVFhcZGyFyIyQlJTVHJ0gZKTobHRFCMzNDVzgqLhCBVDYmPB8BYkJdJERcL/xAAWAQEBAQAAAAAAAAAAAAAAAAAAAQL/xAAWEQEBAQAAAAAAAAAAAAAAAAAAEQH/2gAMAwEAAhEDEQA/AJxREQEREBERAREQEREBFi61HLDODSUHWPdus29FHYu/EdjfOg24uXlYtlLS0v1moijPA540vR2qA8o851dV6Qa/5PGe0hNnW4HSbT5rLTXm5uSSTtJNyeUnWixPuJ55KGO4hbNOR3LdFvmc5a5V58JL/NUbbf1JT/8AIUSIhElPz01m9BTjzvK5R566wdlT07h4zx/ZRmiES/RZ8T/Ho/PHKD0gFs2GZ3sPlsJHSQE98YdH0hcKvSFCLa4XjdPUjSp5o5R/I8EjlF7hd+6p9TTPjcHxPdG8bHMc5rudpBW/5N53Kyns2pAqoxquetmA8fY48vOhFg0WvZK5ZUuINvTSXeBd0butkbytO0cYWwAojKIiAiIgIiICIiAiIgIiICIiAiIgIiIML4VdYyJjnyuaxjRdznEBoHGSvli2JxU0Uk07gyONpc4n3Ab5PAq45e5by4lIRrZTsd83Fc67HVJJwu2G28g2PLrOvJUacOHkxRbDNskkG/odw3j2lRlwnfJuSdZJO0k75QIiiIiKIiICIiAiIgJZEQc6eZ0b2vic5j2G7XtNnA8o9ymPILO0HaEGJENcbNbPqDSeCUdqf5tihlCESLgxyBwBBBBFwQbi3DdfQKvWbPOE+ieyCqcXUrjYEkl0JJABH9PhG8rAxShwDmkFrgCCNYIOsEFEfRERAREQEREBERAREQFhdPFsTipo3zTvEccYJc5x9nGeJQhljnbnnLo6C8EV7bofpnDhb3AOrjQTbieNU9ONKomiiH872t9hWq1edfDI9k7pPu43uHPayrrNI550pHOe7fL3F7r8rrlcQixYIZ5MO/r+pcnVjw7+v6lyr6iEbhnIy2diUwDNJtNCfm2nUXOt9I8cPAN5afZEQEREUREQEREBERAREKAi++H4fLO7Qp45JXcDGl1uUjUPOtopc2WJvAPyYM8eRjTzAlEagi3bqT4n3qL1zfgs9SjE+9ReuHwQaQpHzZZxxQsdT1mm6AC8RaNJ0Z32W32ne4F5/UnxPvUXrh8E6lGJ96i9cPggkvqx4d/X9S5OrHh3DP6lyjPqUYn3qL1w+CHNTifeovXN+CES9Q5zsNlIAqWsJ1WlDo9fK4WW1UtUyQB0b2vad9rg4c4VYsUyHxCnBMtJJogXLmaMjbDxCT7F5OEYnNTvD6aV8TmnXoOc0X4HN2HkIQW6RRTkRnU3QsixABrjYNmaLMJ3tNvanj2KVGOuARrB1jkRHJERAXTxWvjgifLM4MjibpOJ3h/ddsqEM+eU5fKyijPWRWfNbY557Bh5BrtwkINOy5ywlxKbSddsLD8zF3I7p3C8+xa2sBZ/zhRRFi/LzFZ/zYUBEKxfl5iisosX/wAsUugyiX5eYrF+I8xRGUS/+fFbrk/murquNsoDIWPF27qTpEbx0BrAPGg0pFtGVOQFZQN3SZrXxXsZIzcNv3QOsDjWroCIiKcHGbAAXJO8AN8qWMhM0hkDZsS0mtcLtgBsSOGVw1jxR5198y2RTXAV1SwO12pgQLWG2a3DcEDiUyojq4dh0UDBHBGyNg2NYAB+q7VlxEg4RzrOmOEc6I5WRcdMcI500xwjnQckXHTHCOdC8cI50HJFwD+BeFlRlfS4e1pqpLF/YMaNJ7rbbNG9xoPfWsZU5DUlcCZYwyXtZWda8HjtqdyFeBQ55KF7g2Rs0IJ7N7QWjXtJB1BSFTzB7WuYQ5rmggg3BB2EFBXLKTJOfDpQ2UaUbzaOUA6LuIjtXcS33NtlUWaNPM68Z1RuPaHub9yfYpIxbDY6iJ8UzQ5jxYgji1EcBG8VBdfhr6GpfBJr0Tdju6jPYke48YQWACytayGxjd4NFxu+KwJ4W9qf7eZbKg+FdUCOOSR2yNjnnka0k+5VJxGtdPNNM83dPK6Q/icSBzWHmVlM59QWYVXlpsTA5o/FZv8AdViAQxlSDmQrgzETE6xFRA4C47aPrh7LqPl6+R+I/J66jm3mTtv4rusd7HIq1O4N7lvMFHOfWgBw9kjQAYahh1ADU67T7wpKC1fObSbrhdc21yIdMcrHB39kRAGQeH7viNFHvbu17vFj6/X6I51aPcG9y3mCgbMRQbpXyynZBTEDxpCBz2b7VPqLrW8v8LE2HVrGtGkad5bYC+k0Ej3KrjtbdW1w1cpVxJYw5rmnY4EHkIsVVrD8IP7zZSkbMQMf4WyuPRARFmsLomshhbot6yJg2DeaF96gMY1znBoDQXE2GwC5X3WqZ0sTNPhlW5ps58e5t5ZCG+4lBXzDatk+IQSz20Jq5j38Gi+UEA8WsBWsYRvKnoG9vLfsBzhYrSsEe5unY0Wbu0MrnAb3XtsXDlRdTrlDufyap3a257hJp6WzR0De6qY32b3JvXW4ZV5Y4lWsc2oa+KHa5kcUkbCB3xxuSOK9lp6Au9geGGqqaenbtnkDL7bN2uPogldFb7mRpBJiYc7+DTvePGNmA8xKCwFFStiYyNgsyNga0cAAsF90KIip+U7z8srOud9Zk7Z3dcq83Td3TvSd8V6GU31ys8qk6S8xxsixz03d0/0nfFN0d3T/AEnfFbxBmlxF7WuaILPaHD5zeIuN5c+o/iXBB639EGibo7un+k74puju6d6Tvit76j+JcEHrf0TqQYlwQet/RBK+aYk4VR319Y7br7dyh3O8ZP3rUbrfUxm532bnbVbz3U4ZA4RJSUFNTz6O6RNIdom41uJ1Hzr55W5NUNaA2sDA9o6x+mGStB4HbbcSIrCFYrMqX/uqDdL23STc7960ustxbbLyqHNXhbHhz5nSgG+g+ZmgeIhoFxxFSTRRsaxjYg0Ma0BoZbRDRqAbbVZB9lH+d7CtKmbUtHX0zhe2/G8gEeY2KkFeXlRSiWkqmO2Ogf7Gkj3IIpzc41udVE0nVL80fxdj7bKagqq4JiJY+B42tkjd5w5qtRG64B4QDzoNRzufZNZ4g6QVarqymdz7JrPEb0wq1IMrDthsbatXLvLKI0tdkniXymjpZu+wNJ5bWPtBXZxum3WnqI++Qvb6TSFomYnEt0w90ROulnc38L+vb0lI5RlE/wCz3REUtVM4a5Zw0ckbBcc5KlaWUNF3GwuBzmwWt5usJ+TUe52tepqHc87wPYAvhnPxP5PRBwNi6qp2+bd2F3sBQbcoajwa2VWzrS01PnMThf0lMgN/OtZdhn/LtqLf+vLL8e639yDZwok/aAxG0NHTg/SSOkcP5WCw9pUtquuefEd1xN7AbtpomR24HEaTve1DGjwdkz7xnSCt/B2LfFHuVQIR1zPvG9IK38HYt8Ue5F1rmcz7KxHyST3KsIVns5n2ViPksnuVYQhgVI+YX6/N5KemFHBUkZhfr83kp6YQT4UQoiKm5TfXKzyqTpLypuxdyL1cpvrlZ5VJ0l5rhfairc4R9BB9yzoBdtVriznYkxrWtnYA0AC8QOoCw13XLqp4p39nqm/FCLJLF1W7qp4p39nqm/FezkbnFxCevo4ZpmOjlm0XARgEjRcdt+JEieVX3PvGDiLLgH/as6TlYJV+z6/aLPJWdJyLiODA3uW8wVpM24/4yg8naqvlWgzcfZlB5O1DWyrq4r9DN9y/oldpdXFfoZvuX9Eoio9DJ9Hys6QVvKP6OPxG+4Kn1Fsi5WdIK4NH9HH4jfcEGqZ3Psms8RvTCrUrL52m3wmttvRg8zgq0gICIiNJOzCYjoVdTATqngDx40RsfPZ45lOyqzkDiXybEaKQmw3dsbvFl6w9IHzK0yJrDGACw1frrKiL9oesO4UcI2vlfIeRjLD2uCl8KvufHEN0xFsY2U9O0fikcXH2BqInDJ2tE9LTSj+JAx3O0XXfLBe+/a3mWj5mMQ3XC4QTrge+LzNddvscFvaDhI8AEnYASeQKpONVpnqamY692nkePFLjo/lAVk84+JGnw2te3sjCWN3uuk6wW9L2Kr7BYDkQxzh7Jn3jekFb+DsW+KPcqgQ9kz7xvSCt/B2LfFHuQa5nM+ysR8lk9yrCFZ7OZ9lYj5LJ7lWEIuBUj5hftCbyU9MKOFJOYUf7+fipfe/9ENT2UQoiKm5TfXKzyqTpLzV6WU31ys8qk6S8uTYeRFdv93Td4n80MpHmIasfu2fvE/qJf+qtjg4+Yg+5Z0Au3ZEVE/ds/eJ/US/9VsGb/D5hidAXQzANqLkmKQADQeLkkWG1WbshagKv2fX7RZ5KzpOVgVX7Pr9os8lZ0nIuI8KtBm4+zKDydqq8VaHNx9mUHk7UNbKuriv0M33L+iV2l08XdaCcnYIX9AoiolHsi5WdIK4NH9HH4jfcFT+iF9yHC6P2uHxVwaUWYwcDG+4IPLyxoN3oayIbZKeQDxtEke0BVSbx7VcVyrBnEwA0VfPGBaOVxmi8R7iS38JuOZFxrSIiKFxHXDa06Q5RrHuVs8na8VFLTTDXusDHectF/bdVMXfp8bqY2tZHUzsY0Wa1srg0DgAGxEW1uqq5a1/yivrZdodUPDfFYdFvsavh/qOs8LqfXP8AivNO/ff1+dCJf/Z+rvrsBOwslaOIjQd7mqZFUKjrZYSXQyPicRYmNxaSOAkbQu5/qSs8LqfXP+KCXM/uIaNNTQDbNPpkfyxD4uChBdmtxCWYgzyySluoGR5eQDvAnYusg5Q9kz7xvSCt/B2LfFHuVPr/AOca9NuUdZ4VU+uf8UFjM5f2ViPkknuVYAu/UY7VSNcySpnex4s5rpXuaRwEE7F0EBS/+z7h5vXTkajucQPGLudbnCiDk1kmwHCTqA9qs7m5wD5DQwRO7Nw3STx36yPNqHmQ1s5RZWCiKl5UPHy2s1j61Jvjul5UrxY6xs4QrayZN0jiXOpoCXG5JjYSSd8khcTkvR+C0/qmfBFdvB/oIPuWdALuLjG0AAAWA1ADeC5IgiIgFV8z7OH7yZcj6qzfHdOVg159bgtPM7Smgikda13sa424LkIKjl44RzhWjzbn/jKDydq7xyYo/Baf1TPgvRpoGxtDWNDWtFg1osAOIDYg+y1TOhiopsNq33657BEzxpCGj3lbS5QLnrypFRUNpITeOkJMhB1OmI7H8I9pQaVknh+71lFCB2VRFfiaxwc4nis1WwCgzMRk+ZKiWsd2EDTFHxyOtpHzN1ecqcwgFaTnUySNfS3iANRTnTi3tIdvHfjGzjst3WHBBTuxFwQQQbEEWII2gjeI4EU75yc2Qqy6potFk9rvZqDJrDbe2p+9fYVBtZTPie6OVjo3sNnNeLEc+9xor5IiIoiIgJZEQEREBERARF7eS2GU00l62qZTwtI0gdLdH/yssCBxlBteZ7I41M4q5m/MUz+sBH0kw2Hja32m3Ap+C0nDsusIgjZFDUwsjjbotaA4ADmXb6pWF+GRfm+CI2xFqfVKwvwyL83wTqlYX4ZF+b4IjbEWp9UrC/DIvzfBOqVhfhkX5vgg2xFqfVKwvwyL83wTqlYX4ZF+b4INsRan1SsL8Mi/N8E6pWF+GRfm+CDbEWp9UrC/DIvzfBYOcrDPC4+Z3wQbYhUe4nngw+MHczLOd4MZYH8T7KPMqs61XVBzIAKaJ23RN5iOAvv1vmQb1nNzjMpWvp6NwfUvFnOFi2EEayTsL+AKFMDwiWsnZBAC6SVxu47GjWXyPPFrPH519MnsBnrpdypmF7i7r3G+iy51ukf5+Uqw+QeRMWGxWb180gG6ykC52nRb3LBc2CD2MmsGjo6eKnhHWxNtffc7tnHjJuvUWAsoCIiDBC8LKfJKlr2aNTGHEDrXi7ZG8jhr8y95EEGY3mWnZc0c7JW7zZRoP9MXB5lqdZm+xKPbSSO42Fjx7Df2KzyItVWGR+IeBVHofqn+jsQ8CqPQ/VWpWUKqRiWDVFPompgkhDzZpe2wceAHhXRBVscosDirYHwVDdJjxt7Zrt57TvOCrflnkhPhsujKNOJx+alHYuG813cv4t9BryIiKIiICxZZRARERBESyAizZLIMIs2SyDC9Kgyeq52CSCmmlYdjmNu0222K2PN5kDJiD2ySgspWO652x0lu0j4jsLuZWIoaRkTGRxNDGMaGta0WAAGoIirn+j8Q8CqPQ/VZGR2IeBVHoD4q1KIK00ObTE5f/G3MHfle1o5bAkrd8AzKtBa6un07a9ziBY3kL73PmspfRFrpYThMNNG2OnjbGxvatHtJ2k8ZXdAWURBEWLoMoiICIiAiIgIiIMFdPFcMiqInxTsEkbxYtd7+EHjC7qIK65dZtJ6Ivlpw6enBvqF5IxwPaOyA7oLRArhlq0PK7NZS1ZdJD/tpjr0mNGg48L2f3FkWq8Itqx/IGupLmSEvYP4kXXttwkDWOZa1uaFfJF9NyWNxRXBctFfeOmJXbio0R0WxFfUUxXsQYffeXeiwk8CDXPkqz8lW2xYITbUbneA1r3sLzc1ExBc0RNPbP224mjWUEZ/IybAAknUAASSd4ADaVJGQ+al0hbNiILI9rYO2d94e1HFt4eBSTk1kVTUfXNbukvfH2JHijY1bKQg+NNA1jWsY0Na0Wa1osABsAC+wXzLSNiwJER9kXzEizpoOaLhpppoOa4ly4GRcHSIPoXLiXLrulXydOg9NERAREQEREBERAREQFgrKIMWXg41kdR1VzNAzSPbNux3pNsvfWCgjDEczcJ10874+J4Eg59RXizZoKlvYSwv5dJh5tamlEEINzYVg7WM8j/0XoUmbep7YRj8d/cFMBRFqPKPN64dm9g5AXe+y9ukyKhb2Zc/8o9i2hER06LDIovo42t47a+fau4iICIiAuLmgrkiD4Oh4Cvm4OG8u2iDo7quBnXoELiYxwDmQeeZ1wMhXp7kOAcy5AIPLETjsBXNuHuO0ge1eisoP/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4842" y="900753"/>
            <a:ext cx="8789158" cy="5075264"/>
          </a:xfrm>
          <a:prstGeom prst="roundRect">
            <a:avLst/>
          </a:prstGeom>
          <a:gradFill flip="none" rotWithShape="1">
            <a:gsLst>
              <a:gs pos="0">
                <a:srgbClr val="003366">
                  <a:alpha val="21000"/>
                </a:srgbClr>
              </a:gs>
              <a:gs pos="100000">
                <a:srgbClr val="336699">
                  <a:alpha val="0"/>
                </a:srgbClr>
              </a:gs>
            </a:gsLst>
            <a:lin ang="0" scaled="1"/>
            <a:tileRect/>
          </a:gra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342900" indent="-342900">
              <a:lnSpc>
                <a:spcPct val="150000"/>
              </a:lnSpc>
              <a:spcBef>
                <a:spcPct val="70000"/>
              </a:spcBef>
              <a:buFont typeface="Wingdings" pitchFamily="2" charset="2"/>
              <a:buChar char="Ø"/>
            </a:pPr>
            <a:endParaRPr lang="en-US" b="1" u="sng" dirty="0" smtClean="0">
              <a:solidFill>
                <a:srgbClr val="C00000"/>
              </a:solidFill>
              <a:latin typeface="Verdana" pitchFamily="34" charset="0"/>
              <a:cs typeface="Arial" pitchFamily="34" charset="0"/>
            </a:endParaRPr>
          </a:p>
          <a:p>
            <a:pPr marL="342900" indent="-342900">
              <a:lnSpc>
                <a:spcPct val="150000"/>
              </a:lnSpc>
              <a:spcBef>
                <a:spcPct val="70000"/>
              </a:spcBef>
              <a:buFont typeface="Wingdings" pitchFamily="2" charset="2"/>
              <a:buChar char="Ø"/>
            </a:pPr>
            <a:r>
              <a:rPr lang="en-US" sz="2000" u="sng" dirty="0" smtClean="0">
                <a:solidFill>
                  <a:srgbClr val="002060"/>
                </a:solidFill>
                <a:latin typeface="Century Gothic" pitchFamily="34" charset="0"/>
                <a:cs typeface="Arial" pitchFamily="34" charset="0"/>
              </a:rPr>
              <a:t>EXTREMELY </a:t>
            </a:r>
            <a:r>
              <a:rPr lang="en-US" sz="2000" u="sng" dirty="0" smtClean="0">
                <a:solidFill>
                  <a:srgbClr val="002060"/>
                </a:solidFill>
                <a:latin typeface="Century Gothic" pitchFamily="34" charset="0"/>
                <a:cs typeface="Arial" pitchFamily="34" charset="0"/>
              </a:rPr>
              <a:t>HIGH SATISFACTION </a:t>
            </a:r>
            <a:r>
              <a:rPr lang="en-US" sz="2000" dirty="0" smtClean="0">
                <a:solidFill>
                  <a:srgbClr val="002060"/>
                </a:solidFill>
                <a:latin typeface="Century Gothic" pitchFamily="34" charset="0"/>
                <a:cs typeface="Arial" pitchFamily="34" charset="0"/>
              </a:rPr>
              <a:t>WITH </a:t>
            </a:r>
            <a:br>
              <a:rPr lang="en-US" sz="2000" dirty="0" smtClean="0">
                <a:solidFill>
                  <a:srgbClr val="002060"/>
                </a:solidFill>
                <a:latin typeface="Century Gothic" pitchFamily="34" charset="0"/>
                <a:cs typeface="Arial" pitchFamily="34" charset="0"/>
              </a:rPr>
            </a:br>
            <a:r>
              <a:rPr lang="en-US" sz="2000" dirty="0" smtClean="0">
                <a:solidFill>
                  <a:srgbClr val="002060"/>
                </a:solidFill>
                <a:latin typeface="Century Gothic" pitchFamily="34" charset="0"/>
                <a:cs typeface="Arial" pitchFamily="34" charset="0"/>
              </a:rPr>
              <a:t>THE CYRENIUS H. BOOTH LIBRARY!</a:t>
            </a:r>
          </a:p>
          <a:p>
            <a:pPr marL="342900" indent="-342900">
              <a:lnSpc>
                <a:spcPct val="150000"/>
              </a:lnSpc>
              <a:spcBef>
                <a:spcPct val="70000"/>
              </a:spcBef>
              <a:buFont typeface="Wingdings" pitchFamily="2" charset="2"/>
              <a:buChar char="Ø"/>
            </a:pPr>
            <a:r>
              <a:rPr lang="en-US" sz="2000" dirty="0" smtClean="0">
                <a:solidFill>
                  <a:srgbClr val="002060"/>
                </a:solidFill>
                <a:latin typeface="Century Gothic" pitchFamily="34" charset="0"/>
                <a:cs typeface="Arial" pitchFamily="34" charset="0"/>
              </a:rPr>
              <a:t>. . . AND THE MORE FREQUENT USERS </a:t>
            </a:r>
            <a:r>
              <a:rPr lang="en-US" sz="2000" u="sng" dirty="0" smtClean="0">
                <a:solidFill>
                  <a:srgbClr val="002060"/>
                </a:solidFill>
                <a:latin typeface="Century Gothic" pitchFamily="34" charset="0"/>
                <a:cs typeface="Arial" pitchFamily="34" charset="0"/>
              </a:rPr>
              <a:t>LOVE THE LIBRARY MOST OF ALL.</a:t>
            </a:r>
            <a:endParaRPr lang="en-US" sz="2000" dirty="0" smtClean="0">
              <a:solidFill>
                <a:srgbClr val="002060"/>
              </a:solidFill>
              <a:latin typeface="Century Gothic" pitchFamily="34" charset="0"/>
              <a:cs typeface="Arial" pitchFamily="34" charset="0"/>
            </a:endParaRPr>
          </a:p>
          <a:p>
            <a:pPr marL="342900" indent="-342900">
              <a:lnSpc>
                <a:spcPct val="150000"/>
              </a:lnSpc>
              <a:spcBef>
                <a:spcPct val="70000"/>
              </a:spcBef>
              <a:buFont typeface="Wingdings" pitchFamily="2" charset="2"/>
              <a:buChar char="Ø"/>
            </a:pPr>
            <a:r>
              <a:rPr lang="en-US" sz="2000" u="sng" dirty="0" smtClean="0">
                <a:solidFill>
                  <a:srgbClr val="002060"/>
                </a:solidFill>
                <a:latin typeface="Century Gothic" pitchFamily="34" charset="0"/>
                <a:cs typeface="Arial" pitchFamily="34" charset="0"/>
              </a:rPr>
              <a:t>LIBRARY STAFF </a:t>
            </a:r>
            <a:r>
              <a:rPr lang="en-US" sz="2000" dirty="0" smtClean="0">
                <a:solidFill>
                  <a:srgbClr val="002060"/>
                </a:solidFill>
                <a:latin typeface="Century Gothic" pitchFamily="34" charset="0"/>
                <a:cs typeface="Arial" pitchFamily="34" charset="0"/>
              </a:rPr>
              <a:t>– BIGGEST REASON FOR CUSTOMER SATISFACTION.</a:t>
            </a:r>
          </a:p>
          <a:p>
            <a:pPr marL="342900" indent="-342900">
              <a:lnSpc>
                <a:spcPct val="150000"/>
              </a:lnSpc>
              <a:spcBef>
                <a:spcPct val="70000"/>
              </a:spcBef>
              <a:buFont typeface="Wingdings" pitchFamily="2" charset="2"/>
              <a:buChar char="Ø"/>
            </a:pPr>
            <a:r>
              <a:rPr lang="en-US" sz="2000" u="sng" dirty="0" smtClean="0">
                <a:solidFill>
                  <a:srgbClr val="002060"/>
                </a:solidFill>
                <a:latin typeface="Century Gothic" pitchFamily="34" charset="0"/>
                <a:cs typeface="Arial" pitchFamily="34" charset="0"/>
              </a:rPr>
              <a:t>PROGRAMMING </a:t>
            </a:r>
            <a:r>
              <a:rPr lang="en-US" sz="2000" dirty="0" smtClean="0">
                <a:solidFill>
                  <a:srgbClr val="002060"/>
                </a:solidFill>
                <a:latin typeface="Century Gothic" pitchFamily="34" charset="0"/>
                <a:cs typeface="Arial" pitchFamily="34" charset="0"/>
              </a:rPr>
              <a:t>– ATTRACTS LIBRARY USERS WHO ARE NEW TO THE LIBRARY OR RETURNING AFTER TIME </a:t>
            </a:r>
            <a:r>
              <a:rPr lang="en-US" sz="2000" dirty="0" smtClean="0">
                <a:solidFill>
                  <a:srgbClr val="002060"/>
                </a:solidFill>
                <a:latin typeface="Century Gothic" pitchFamily="34" charset="0"/>
                <a:cs typeface="Arial" pitchFamily="34" charset="0"/>
              </a:rPr>
              <a:t>AWAY.</a:t>
            </a:r>
            <a:endParaRPr lang="en-US" sz="2000" dirty="0" smtClean="0">
              <a:solidFill>
                <a:srgbClr val="002060"/>
              </a:solidFill>
              <a:latin typeface="Century Gothic" pitchFamily="34" charset="0"/>
              <a:cs typeface="Arial" pitchFamily="34" charset="0"/>
            </a:endParaRPr>
          </a:p>
          <a:p>
            <a:pPr marL="342900" indent="-342900">
              <a:lnSpc>
                <a:spcPct val="150000"/>
              </a:lnSpc>
              <a:spcBef>
                <a:spcPct val="70000"/>
              </a:spcBef>
              <a:buFont typeface="Wingdings" pitchFamily="2" charset="2"/>
              <a:buChar char="Ø"/>
            </a:pPr>
            <a:r>
              <a:rPr lang="en-US" sz="2000" dirty="0" smtClean="0">
                <a:solidFill>
                  <a:srgbClr val="002060"/>
                </a:solidFill>
                <a:latin typeface="Century Gothic" pitchFamily="34" charset="0"/>
                <a:cs typeface="Arial" pitchFamily="34" charset="0"/>
              </a:rPr>
              <a:t>AS ALWAYS – </a:t>
            </a:r>
            <a:r>
              <a:rPr lang="en-US" sz="2000" u="sng" dirty="0" smtClean="0">
                <a:solidFill>
                  <a:srgbClr val="002060"/>
                </a:solidFill>
                <a:latin typeface="Century Gothic" pitchFamily="34" charset="0"/>
                <a:cs typeface="Arial" pitchFamily="34" charset="0"/>
              </a:rPr>
              <a:t>MORE POPULAR TITLES </a:t>
            </a:r>
            <a:r>
              <a:rPr lang="en-US" sz="2000" dirty="0" smtClean="0">
                <a:solidFill>
                  <a:srgbClr val="002060"/>
                </a:solidFill>
                <a:latin typeface="Century Gothic" pitchFamily="34" charset="0"/>
                <a:cs typeface="Arial" pitchFamily="34" charset="0"/>
              </a:rPr>
              <a:t>ARE </a:t>
            </a:r>
            <a:r>
              <a:rPr lang="en-US" sz="2000" dirty="0" smtClean="0">
                <a:solidFill>
                  <a:srgbClr val="002060"/>
                </a:solidFill>
                <a:latin typeface="Century Gothic" pitchFamily="34" charset="0"/>
                <a:cs typeface="Arial" pitchFamily="34" charset="0"/>
              </a:rPr>
              <a:t>DESIRED.</a:t>
            </a:r>
            <a:endParaRPr lang="en-US" sz="2000" dirty="0" smtClean="0">
              <a:solidFill>
                <a:srgbClr val="002060"/>
              </a:solidFill>
              <a:latin typeface="Century Gothic" pitchFamily="34" charset="0"/>
              <a:cs typeface="Arial" pitchFamily="34" charset="0"/>
            </a:endParaRPr>
          </a:p>
          <a:p>
            <a:pPr>
              <a:lnSpc>
                <a:spcPct val="150000"/>
              </a:lnSpc>
              <a:spcBef>
                <a:spcPct val="70000"/>
              </a:spcBef>
            </a:pPr>
            <a:r>
              <a:rPr lang="en-US" sz="2000" b="1" u="sng" dirty="0" smtClean="0">
                <a:solidFill>
                  <a:srgbClr val="002060"/>
                </a:solidFill>
                <a:latin typeface="Century Gothic" pitchFamily="34" charset="0"/>
                <a:cs typeface="Arial" pitchFamily="34" charset="0"/>
              </a:rPr>
              <a:t> </a:t>
            </a:r>
            <a:endParaRPr lang="en-US" sz="2000" b="1" u="sng" dirty="0">
              <a:solidFill>
                <a:srgbClr val="002060"/>
              </a:solidFill>
              <a:latin typeface="Century Gothic" pitchFamily="34" charset="0"/>
              <a:cs typeface="Arial" pitchFamily="34" charset="0"/>
            </a:endParaRPr>
          </a:p>
        </p:txBody>
      </p:sp>
      <p:sp>
        <p:nvSpPr>
          <p:cNvPr id="2" name="Title 1"/>
          <p:cNvSpPr>
            <a:spLocks noGrp="1"/>
          </p:cNvSpPr>
          <p:nvPr>
            <p:ph type="title"/>
          </p:nvPr>
        </p:nvSpPr>
        <p:spPr/>
        <p:txBody>
          <a:bodyPr/>
          <a:lstStyle/>
          <a:p>
            <a:r>
              <a:rPr lang="en-US" sz="2400" dirty="0" smtClean="0">
                <a:solidFill>
                  <a:srgbClr val="002060"/>
                </a:solidFill>
                <a:latin typeface="Century Gothic" pitchFamily="34" charset="0"/>
              </a:rPr>
              <a:t>Our Patrons LOVE Us . . . </a:t>
            </a:r>
            <a:endParaRPr lang="en-US" sz="2400" dirty="0">
              <a:solidFill>
                <a:srgbClr val="002060"/>
              </a:solidFill>
              <a:latin typeface="Century Gothic" pitchFamily="34" charset="0"/>
            </a:endParaRPr>
          </a:p>
        </p:txBody>
      </p:sp>
    </p:spTree>
    <p:extLst>
      <p:ext uri="{BB962C8B-B14F-4D97-AF65-F5344CB8AC3E}">
        <p14:creationId xmlns="" xmlns:p14="http://schemas.microsoft.com/office/powerpoint/2010/main" val="92381178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0"/>
            <a:ext cx="8273813" cy="1473958"/>
          </a:xfrm>
        </p:spPr>
        <p:txBody>
          <a:bodyPr/>
          <a:lstStyle/>
          <a:p>
            <a:r>
              <a:rPr lang="en-US" sz="2400" dirty="0" smtClean="0">
                <a:solidFill>
                  <a:srgbClr val="002060"/>
                </a:solidFill>
                <a:latin typeface="Century Gothic" pitchFamily="34" charset="0"/>
              </a:rPr>
              <a:t/>
            </a:r>
            <a:br>
              <a:rPr lang="en-US" sz="2400" dirty="0" smtClean="0">
                <a:solidFill>
                  <a:srgbClr val="002060"/>
                </a:solidFill>
                <a:latin typeface="Century Gothic" pitchFamily="34" charset="0"/>
              </a:rPr>
            </a:br>
            <a:r>
              <a:rPr lang="en-US" sz="2400" dirty="0" smtClean="0">
                <a:solidFill>
                  <a:srgbClr val="002060"/>
                </a:solidFill>
                <a:latin typeface="Century Gothic" pitchFamily="34" charset="0"/>
              </a:rPr>
              <a:t>….</a:t>
            </a:r>
            <a:r>
              <a:rPr lang="en-US" sz="2400" dirty="0" smtClean="0">
                <a:solidFill>
                  <a:srgbClr val="002060"/>
                </a:solidFill>
                <a:latin typeface="Century Gothic" pitchFamily="34" charset="0"/>
              </a:rPr>
              <a:t>but </a:t>
            </a:r>
            <a:r>
              <a:rPr lang="en-US" sz="2400" i="1" u="sng" dirty="0" smtClean="0">
                <a:solidFill>
                  <a:srgbClr val="002060"/>
                </a:solidFill>
                <a:latin typeface="Century Gothic" pitchFamily="34" charset="0"/>
              </a:rPr>
              <a:t>HOW</a:t>
            </a:r>
            <a:r>
              <a:rPr lang="en-US" sz="2400" dirty="0" smtClean="0">
                <a:solidFill>
                  <a:srgbClr val="002060"/>
                </a:solidFill>
                <a:latin typeface="Century Gothic" pitchFamily="34" charset="0"/>
              </a:rPr>
              <a:t> Do we Improve Technology </a:t>
            </a:r>
            <a:r>
              <a:rPr lang="en-US" sz="2400" dirty="0" smtClean="0">
                <a:solidFill>
                  <a:srgbClr val="002060"/>
                </a:solidFill>
                <a:latin typeface="Century Gothic" pitchFamily="34" charset="0"/>
              </a:rPr>
              <a:t>Perception</a:t>
            </a:r>
            <a:r>
              <a:rPr lang="en-US" sz="2400" dirty="0" smtClean="0">
                <a:solidFill>
                  <a:srgbClr val="002060"/>
                </a:solidFill>
                <a:latin typeface="Century Gothic" pitchFamily="34" charset="0"/>
              </a:rPr>
              <a:t/>
            </a:r>
            <a:br>
              <a:rPr lang="en-US" sz="2400" dirty="0" smtClean="0">
                <a:solidFill>
                  <a:srgbClr val="002060"/>
                </a:solidFill>
                <a:latin typeface="Century Gothic" pitchFamily="34" charset="0"/>
              </a:rPr>
            </a:br>
            <a:endParaRPr lang="en-US" sz="2400" dirty="0">
              <a:solidFill>
                <a:srgbClr val="002060"/>
              </a:solidFill>
              <a:latin typeface="Century Gothic" pitchFamily="34" charset="0"/>
            </a:endParaRPr>
          </a:p>
        </p:txBody>
      </p:sp>
      <p:sp>
        <p:nvSpPr>
          <p:cNvPr id="9" name="Rounded Rectangle 8"/>
          <p:cNvSpPr/>
          <p:nvPr/>
        </p:nvSpPr>
        <p:spPr>
          <a:xfrm>
            <a:off x="450376" y="1091821"/>
            <a:ext cx="8693624" cy="5036024"/>
          </a:xfrm>
          <a:prstGeom prst="roundRect">
            <a:avLst/>
          </a:prstGeom>
          <a:gradFill flip="none" rotWithShape="1">
            <a:gsLst>
              <a:gs pos="0">
                <a:srgbClr val="003366">
                  <a:alpha val="21000"/>
                </a:srgbClr>
              </a:gs>
              <a:gs pos="100000">
                <a:srgbClr val="336699">
                  <a:alpha val="0"/>
                </a:srgbClr>
              </a:gs>
            </a:gsLst>
            <a:lin ang="0" scaled="1"/>
            <a:tileRect/>
          </a:gra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r>
              <a:rPr lang="en-US" sz="2000" b="1" i="1" dirty="0" smtClean="0">
                <a:solidFill>
                  <a:srgbClr val="002060"/>
                </a:solidFill>
                <a:latin typeface="Century Gothic" pitchFamily="34" charset="0"/>
              </a:rPr>
              <a:t>SOME THOUGHTS</a:t>
            </a:r>
            <a:r>
              <a:rPr lang="en-US" sz="2000" b="1" dirty="0" smtClean="0">
                <a:solidFill>
                  <a:srgbClr val="002060"/>
                </a:solidFill>
                <a:latin typeface="Century Gothic" pitchFamily="34" charset="0"/>
              </a:rPr>
              <a:t>…</a:t>
            </a:r>
            <a:br>
              <a:rPr lang="en-US" sz="2000" b="1" dirty="0" smtClean="0">
                <a:solidFill>
                  <a:srgbClr val="002060"/>
                </a:solidFill>
                <a:latin typeface="Century Gothic" pitchFamily="34" charset="0"/>
              </a:rPr>
            </a:br>
            <a:endParaRPr lang="en-US" sz="2000" b="1" dirty="0" smtClean="0">
              <a:solidFill>
                <a:srgbClr val="002060"/>
              </a:solidFill>
              <a:latin typeface="Century Gothic" pitchFamily="34" charset="0"/>
            </a:endParaRPr>
          </a:p>
          <a:p>
            <a:pPr>
              <a:buFont typeface="Wingdings" pitchFamily="2" charset="2"/>
              <a:buChar char="Ø"/>
            </a:pPr>
            <a:r>
              <a:rPr lang="en-US" sz="2000" u="sng" dirty="0" smtClean="0">
                <a:solidFill>
                  <a:srgbClr val="002060"/>
                </a:solidFill>
                <a:latin typeface="Century Gothic" pitchFamily="34" charset="0"/>
              </a:rPr>
              <a:t>ELECTRONIC MESSAGE </a:t>
            </a:r>
            <a:r>
              <a:rPr lang="en-US" sz="2000" u="sng" dirty="0" smtClean="0">
                <a:solidFill>
                  <a:srgbClr val="002060"/>
                </a:solidFill>
                <a:latin typeface="Century Gothic" pitchFamily="34" charset="0"/>
              </a:rPr>
              <a:t> BOARD</a:t>
            </a:r>
            <a:r>
              <a:rPr lang="en-US" sz="2000" u="sng" dirty="0" smtClean="0">
                <a:solidFill>
                  <a:srgbClr val="002060"/>
                </a:solidFill>
                <a:latin typeface="Century Gothic" pitchFamily="34" charset="0"/>
              </a:rPr>
              <a:t/>
            </a:r>
            <a:br>
              <a:rPr lang="en-US" sz="2000" u="sng" dirty="0" smtClean="0">
                <a:solidFill>
                  <a:srgbClr val="002060"/>
                </a:solidFill>
                <a:latin typeface="Century Gothic" pitchFamily="34" charset="0"/>
              </a:rPr>
            </a:br>
            <a:endParaRPr lang="en-US" sz="2000" u="sng" dirty="0" smtClean="0">
              <a:solidFill>
                <a:srgbClr val="002060"/>
              </a:solidFill>
              <a:latin typeface="Century Gothic" pitchFamily="34" charset="0"/>
            </a:endParaRPr>
          </a:p>
          <a:p>
            <a:pPr>
              <a:buFont typeface="Wingdings" pitchFamily="2" charset="2"/>
              <a:buChar char="Ø"/>
            </a:pPr>
            <a:r>
              <a:rPr lang="en-US" sz="2000" u="sng" dirty="0" smtClean="0">
                <a:solidFill>
                  <a:srgbClr val="002060"/>
                </a:solidFill>
                <a:latin typeface="Century Gothic" pitchFamily="34" charset="0"/>
              </a:rPr>
              <a:t>MORE  STORIES  </a:t>
            </a:r>
            <a:r>
              <a:rPr lang="en-US" sz="2000" dirty="0" smtClean="0">
                <a:solidFill>
                  <a:srgbClr val="002060"/>
                </a:solidFill>
                <a:latin typeface="Century Gothic" pitchFamily="34" charset="0"/>
              </a:rPr>
              <a:t>IN </a:t>
            </a:r>
            <a:r>
              <a:rPr lang="en-US" sz="2000" i="1" dirty="0" smtClean="0">
                <a:solidFill>
                  <a:srgbClr val="002060"/>
                </a:solidFill>
                <a:latin typeface="Century Gothic" pitchFamily="34" charset="0"/>
              </a:rPr>
              <a:t>THE NEWTOWN BEE</a:t>
            </a:r>
            <a:br>
              <a:rPr lang="en-US" sz="2000" i="1" dirty="0" smtClean="0">
                <a:solidFill>
                  <a:srgbClr val="002060"/>
                </a:solidFill>
                <a:latin typeface="Century Gothic" pitchFamily="34" charset="0"/>
              </a:rPr>
            </a:br>
            <a:endParaRPr lang="en-US" sz="2000" i="1" dirty="0" smtClean="0">
              <a:solidFill>
                <a:srgbClr val="002060"/>
              </a:solidFill>
              <a:latin typeface="Century Gothic" pitchFamily="34" charset="0"/>
            </a:endParaRPr>
          </a:p>
          <a:p>
            <a:pPr>
              <a:buFont typeface="Wingdings" pitchFamily="2" charset="2"/>
              <a:buChar char="Ø"/>
            </a:pPr>
            <a:r>
              <a:rPr lang="en-US" sz="2000" dirty="0" smtClean="0">
                <a:solidFill>
                  <a:srgbClr val="002060"/>
                </a:solidFill>
                <a:latin typeface="Century Gothic" pitchFamily="34" charset="0"/>
              </a:rPr>
              <a:t>GREATER </a:t>
            </a:r>
            <a:r>
              <a:rPr lang="en-US" sz="2000" u="sng" dirty="0" smtClean="0">
                <a:solidFill>
                  <a:srgbClr val="002060"/>
                </a:solidFill>
                <a:latin typeface="Century Gothic" pitchFamily="34" charset="0"/>
              </a:rPr>
              <a:t>TECHNOLOGY </a:t>
            </a:r>
            <a:r>
              <a:rPr lang="en-US" sz="2000" u="sng" dirty="0" smtClean="0">
                <a:solidFill>
                  <a:srgbClr val="002060"/>
                </a:solidFill>
                <a:latin typeface="Century Gothic" pitchFamily="34" charset="0"/>
              </a:rPr>
              <a:t> PRESENCE  </a:t>
            </a:r>
            <a:r>
              <a:rPr lang="en-US" sz="2000" dirty="0" smtClean="0">
                <a:solidFill>
                  <a:srgbClr val="002060"/>
                </a:solidFill>
                <a:latin typeface="Century Gothic" pitchFamily="34" charset="0"/>
              </a:rPr>
              <a:t>ON 1</a:t>
            </a:r>
            <a:r>
              <a:rPr lang="en-US" sz="2000" baseline="30000" dirty="0" smtClean="0">
                <a:solidFill>
                  <a:srgbClr val="002060"/>
                </a:solidFill>
                <a:latin typeface="Century Gothic" pitchFamily="34" charset="0"/>
              </a:rPr>
              <a:t>st</a:t>
            </a:r>
            <a:r>
              <a:rPr lang="en-US" sz="2000" dirty="0" smtClean="0">
                <a:solidFill>
                  <a:srgbClr val="002060"/>
                </a:solidFill>
                <a:latin typeface="Century Gothic" pitchFamily="34" charset="0"/>
              </a:rPr>
              <a:t> &amp; 2</a:t>
            </a:r>
            <a:r>
              <a:rPr lang="en-US" sz="2000" baseline="30000" dirty="0" smtClean="0">
                <a:solidFill>
                  <a:srgbClr val="002060"/>
                </a:solidFill>
                <a:latin typeface="Century Gothic" pitchFamily="34" charset="0"/>
              </a:rPr>
              <a:t>nd</a:t>
            </a:r>
            <a:r>
              <a:rPr lang="en-US" sz="2000" dirty="0" smtClean="0">
                <a:solidFill>
                  <a:srgbClr val="002060"/>
                </a:solidFill>
                <a:latin typeface="Century Gothic" pitchFamily="34" charset="0"/>
              </a:rPr>
              <a:t> FLOOR</a:t>
            </a:r>
            <a:br>
              <a:rPr lang="en-US" sz="2000" dirty="0" smtClean="0">
                <a:solidFill>
                  <a:srgbClr val="002060"/>
                </a:solidFill>
                <a:latin typeface="Century Gothic" pitchFamily="34" charset="0"/>
              </a:rPr>
            </a:br>
            <a:endParaRPr lang="en-US" sz="2000" dirty="0" smtClean="0">
              <a:solidFill>
                <a:srgbClr val="002060"/>
              </a:solidFill>
              <a:latin typeface="Century Gothic" pitchFamily="34" charset="0"/>
            </a:endParaRPr>
          </a:p>
          <a:p>
            <a:pPr>
              <a:buFont typeface="Wingdings" pitchFamily="2" charset="2"/>
              <a:buChar char="Ø"/>
            </a:pPr>
            <a:r>
              <a:rPr lang="en-US" sz="2000" u="sng" dirty="0" smtClean="0">
                <a:solidFill>
                  <a:srgbClr val="002060"/>
                </a:solidFill>
                <a:latin typeface="Century Gothic" pitchFamily="34" charset="0"/>
              </a:rPr>
              <a:t>EBLASTS</a:t>
            </a:r>
            <a:r>
              <a:rPr lang="en-US" sz="2000" dirty="0" smtClean="0">
                <a:solidFill>
                  <a:srgbClr val="002060"/>
                </a:solidFill>
                <a:latin typeface="Century Gothic" pitchFamily="34" charset="0"/>
              </a:rPr>
              <a:t> WITH TECH NEWS</a:t>
            </a:r>
            <a:br>
              <a:rPr lang="en-US" sz="2000" dirty="0" smtClean="0">
                <a:solidFill>
                  <a:srgbClr val="002060"/>
                </a:solidFill>
                <a:latin typeface="Century Gothic" pitchFamily="34" charset="0"/>
              </a:rPr>
            </a:br>
            <a:endParaRPr lang="en-US" sz="2000" dirty="0" smtClean="0">
              <a:solidFill>
                <a:srgbClr val="002060"/>
              </a:solidFill>
              <a:latin typeface="Century Gothic" pitchFamily="34" charset="0"/>
            </a:endParaRPr>
          </a:p>
          <a:p>
            <a:pPr>
              <a:buFont typeface="Wingdings" pitchFamily="2" charset="2"/>
              <a:buChar char="Ø"/>
            </a:pPr>
            <a:r>
              <a:rPr lang="en-US" sz="2000" dirty="0" smtClean="0">
                <a:solidFill>
                  <a:srgbClr val="002060"/>
                </a:solidFill>
                <a:latin typeface="Century Gothic" pitchFamily="34" charset="0"/>
              </a:rPr>
              <a:t>CONTINUED </a:t>
            </a:r>
            <a:r>
              <a:rPr lang="en-US" sz="2000" u="sng" dirty="0" smtClean="0">
                <a:solidFill>
                  <a:srgbClr val="002060"/>
                </a:solidFill>
                <a:latin typeface="Century Gothic" pitchFamily="34" charset="0"/>
              </a:rPr>
              <a:t>EMAIL COLLECTION </a:t>
            </a:r>
            <a:r>
              <a:rPr lang="en-US" sz="2000" dirty="0" smtClean="0">
                <a:solidFill>
                  <a:srgbClr val="002060"/>
                </a:solidFill>
                <a:latin typeface="Century Gothic" pitchFamily="34" charset="0"/>
              </a:rPr>
              <a:t>AT CHECKOUT</a:t>
            </a:r>
            <a:br>
              <a:rPr lang="en-US" sz="2000" dirty="0" smtClean="0">
                <a:solidFill>
                  <a:srgbClr val="002060"/>
                </a:solidFill>
                <a:latin typeface="Century Gothic" pitchFamily="34" charset="0"/>
              </a:rPr>
            </a:br>
            <a:endParaRPr lang="en-US" sz="2000" dirty="0" smtClean="0">
              <a:solidFill>
                <a:srgbClr val="002060"/>
              </a:solidFill>
              <a:latin typeface="Century Gothic" pitchFamily="34" charset="0"/>
            </a:endParaRPr>
          </a:p>
          <a:p>
            <a:pPr>
              <a:buFont typeface="Wingdings" pitchFamily="2" charset="2"/>
              <a:buChar char="Ø"/>
            </a:pPr>
            <a:r>
              <a:rPr lang="en-US" sz="2000" u="sng" dirty="0" smtClean="0">
                <a:solidFill>
                  <a:srgbClr val="002060"/>
                </a:solidFill>
                <a:latin typeface="Century Gothic" pitchFamily="34" charset="0"/>
              </a:rPr>
              <a:t>SMART </a:t>
            </a:r>
            <a:r>
              <a:rPr lang="en-US" sz="2000" u="sng" dirty="0" smtClean="0">
                <a:solidFill>
                  <a:srgbClr val="002060"/>
                </a:solidFill>
                <a:latin typeface="Century Gothic" pitchFamily="34" charset="0"/>
              </a:rPr>
              <a:t> PHONE  APPS</a:t>
            </a:r>
            <a:r>
              <a:rPr lang="en-US" sz="2000" u="sng" dirty="0" smtClean="0">
                <a:solidFill>
                  <a:srgbClr val="002060"/>
                </a:solidFill>
                <a:latin typeface="Century Gothic" pitchFamily="34" charset="0"/>
              </a:rPr>
              <a:t/>
            </a:r>
            <a:br>
              <a:rPr lang="en-US" sz="2000" u="sng" dirty="0" smtClean="0">
                <a:solidFill>
                  <a:srgbClr val="002060"/>
                </a:solidFill>
                <a:latin typeface="Century Gothic" pitchFamily="34" charset="0"/>
              </a:rPr>
            </a:br>
            <a:endParaRPr lang="en-US" sz="2000" u="sng" dirty="0" smtClean="0">
              <a:solidFill>
                <a:srgbClr val="002060"/>
              </a:solidFill>
              <a:latin typeface="Century Gothic" pitchFamily="34" charset="0"/>
            </a:endParaRPr>
          </a:p>
          <a:p>
            <a:pPr>
              <a:buFont typeface="Wingdings" pitchFamily="2" charset="2"/>
              <a:buChar char="Ø"/>
            </a:pPr>
            <a:r>
              <a:rPr lang="en-US" sz="2000" dirty="0" smtClean="0">
                <a:solidFill>
                  <a:srgbClr val="002060"/>
                </a:solidFill>
                <a:latin typeface="Century Gothic" pitchFamily="34" charset="0"/>
              </a:rPr>
              <a:t>MORE </a:t>
            </a:r>
            <a:r>
              <a:rPr lang="en-US" sz="2000" dirty="0" smtClean="0">
                <a:solidFill>
                  <a:srgbClr val="002060"/>
                </a:solidFill>
                <a:latin typeface="Century Gothic" pitchFamily="34" charset="0"/>
              </a:rPr>
              <a:t> SIGNAGE  </a:t>
            </a:r>
            <a:r>
              <a:rPr lang="en-US" sz="2000" dirty="0" smtClean="0">
                <a:solidFill>
                  <a:srgbClr val="002060"/>
                </a:solidFill>
                <a:latin typeface="Century Gothic" pitchFamily="34" charset="0"/>
              </a:rPr>
              <a:t>PROMOTING </a:t>
            </a:r>
            <a:r>
              <a:rPr lang="en-US" sz="2000" u="sng" dirty="0" smtClean="0">
                <a:solidFill>
                  <a:srgbClr val="002060"/>
                </a:solidFill>
                <a:latin typeface="Century Gothic" pitchFamily="34" charset="0"/>
              </a:rPr>
              <a:t>WI-FI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3600" b="1" dirty="0" smtClean="0">
                <a:latin typeface="+mn-lt"/>
              </a:rPr>
              <a:t>Thank you.</a:t>
            </a:r>
          </a:p>
        </p:txBody>
      </p:sp>
      <p:pic>
        <p:nvPicPr>
          <p:cNvPr id="5" name="Picture 4" descr="BoothLibrary.jpg"/>
          <p:cNvPicPr>
            <a:picLocks noChangeAspect="1"/>
          </p:cNvPicPr>
          <p:nvPr/>
        </p:nvPicPr>
        <p:blipFill>
          <a:blip r:embed="rId2" cstate="print"/>
          <a:stretch>
            <a:fillRect/>
          </a:stretch>
        </p:blipFill>
        <p:spPr>
          <a:xfrm>
            <a:off x="3198695" y="1724167"/>
            <a:ext cx="2601604" cy="34688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6236" y="1314004"/>
            <a:ext cx="8229600" cy="644526"/>
          </a:xfrm>
        </p:spPr>
        <p:txBody>
          <a:bodyPr/>
          <a:lstStyle/>
          <a:p>
            <a:pPr algn="ctr"/>
            <a:r>
              <a:rPr lang="en-US" sz="4400" dirty="0" smtClean="0">
                <a:latin typeface="+mj-lt"/>
              </a:rPr>
              <a:t>Detailed Findings</a:t>
            </a:r>
            <a:endParaRPr lang="en-US" sz="4400" dirty="0">
              <a:latin typeface="+mj-lt"/>
            </a:endParaRPr>
          </a:p>
        </p:txBody>
      </p:sp>
      <p:pic>
        <p:nvPicPr>
          <p:cNvPr id="2050" name="Picture 2" descr="http://mw2.google.com/mw-panoramio/photos/medium/68390363.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08918" y="2359251"/>
            <a:ext cx="4762500" cy="317182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70" y="455025"/>
            <a:ext cx="8229600" cy="644526"/>
          </a:xfrm>
        </p:spPr>
        <p:txBody>
          <a:bodyPr/>
          <a:lstStyle/>
          <a:p>
            <a:r>
              <a:rPr sz="2400" dirty="0" smtClean="0">
                <a:solidFill>
                  <a:srgbClr val="002060"/>
                </a:solidFill>
                <a:latin typeface="Century Gothic" pitchFamily="34" charset="0"/>
              </a:rPr>
              <a:t>Many Visitors Are True "Regulars"</a:t>
            </a:r>
            <a:endParaRPr lang="en-US" sz="2400" dirty="0">
              <a:solidFill>
                <a:srgbClr val="002060"/>
              </a:solidFill>
              <a:latin typeface="Century Gothic" pitchFamily="34" charset="0"/>
            </a:endParaRPr>
          </a:p>
        </p:txBody>
      </p:sp>
      <p:sp>
        <p:nvSpPr>
          <p:cNvPr id="33" name="Rounded Rectangle 32"/>
          <p:cNvSpPr/>
          <p:nvPr/>
        </p:nvSpPr>
        <p:spPr>
          <a:xfrm>
            <a:off x="3189663" y="1368042"/>
            <a:ext cx="2855883" cy="449485"/>
          </a:xfrm>
          <a:prstGeom prst="roundRect">
            <a:avLst/>
          </a:prstGeom>
          <a:solidFill>
            <a:srgbClr val="C6CCD8"/>
          </a:solidFill>
          <a:ln w="19050">
            <a:noFill/>
          </a:ln>
          <a:effectLst/>
        </p:spPr>
        <p:style>
          <a:lnRef idx="2">
            <a:schemeClr val="accent1"/>
          </a:lnRef>
          <a:fillRef idx="0">
            <a:schemeClr val="accent1"/>
          </a:fillRef>
          <a:effectRef idx="1">
            <a:schemeClr val="accent1"/>
          </a:effectRef>
          <a:fontRef idx="minor">
            <a:schemeClr val="tx1"/>
          </a:fontRef>
        </p:style>
        <p:txBody>
          <a:bodyPr wrap="square" rtlCol="0" anchor="ctr">
            <a:spAutoFit/>
          </a:bodyPr>
          <a:lstStyle/>
          <a:p>
            <a:pPr lvl="0" algn="ctr" defTabSz="914400" eaLnBrk="0" hangingPunct="0">
              <a:lnSpc>
                <a:spcPct val="85000"/>
              </a:lnSpc>
            </a:pPr>
            <a:r>
              <a:rPr lang="en-US" sz="1200" b="1" dirty="0" smtClean="0">
                <a:latin typeface="+mj-lt"/>
                <a:ea typeface="Verdana" pitchFamily="34" charset="0"/>
                <a:cs typeface="Arial" pitchFamily="34" charset="0"/>
              </a:rPr>
              <a:t>Frequency of Visiting the Library?</a:t>
            </a:r>
          </a:p>
          <a:p>
            <a:pPr lvl="0" algn="ctr" defTabSz="914400" eaLnBrk="0" hangingPunct="0">
              <a:lnSpc>
                <a:spcPct val="85000"/>
              </a:lnSpc>
            </a:pPr>
            <a:r>
              <a:rPr lang="en-US" sz="1200" dirty="0" smtClean="0">
                <a:latin typeface="+mj-lt"/>
                <a:ea typeface="Verdana" pitchFamily="34" charset="0"/>
                <a:cs typeface="Arial" pitchFamily="34" charset="0"/>
              </a:rPr>
              <a:t>Total (n=430)</a:t>
            </a:r>
          </a:p>
        </p:txBody>
      </p:sp>
      <p:sp>
        <p:nvSpPr>
          <p:cNvPr id="13" name="Text Box 3"/>
          <p:cNvSpPr txBox="1">
            <a:spLocks noChangeArrowheads="1"/>
          </p:cNvSpPr>
          <p:nvPr/>
        </p:nvSpPr>
        <p:spPr bwMode="auto">
          <a:xfrm>
            <a:off x="-21301" y="6092051"/>
            <a:ext cx="6488564" cy="215444"/>
          </a:xfrm>
          <a:prstGeom prst="rect">
            <a:avLst/>
          </a:prstGeom>
          <a:noFill/>
          <a:ln w="9525" algn="ctr">
            <a:noFill/>
            <a:miter lim="800000"/>
            <a:headEnd/>
            <a:tailEnd/>
          </a:ln>
        </p:spPr>
        <p:txBody>
          <a:bodyPr wrap="square">
            <a:spAutoFit/>
          </a:bodyPr>
          <a:lstStyle/>
          <a:p>
            <a:r>
              <a:rPr lang="en-US" sz="800" dirty="0" smtClean="0"/>
              <a:t>Q.  How often do you visit the CH Booth Library?</a:t>
            </a:r>
            <a:endParaRPr lang="en-US" sz="800" dirty="0"/>
          </a:p>
        </p:txBody>
      </p:sp>
      <p:graphicFrame>
        <p:nvGraphicFramePr>
          <p:cNvPr id="12" name="Chart 11"/>
          <p:cNvGraphicFramePr/>
          <p:nvPr>
            <p:extLst>
              <p:ext uri="{D42A27DB-BD31-4B8C-83A1-F6EECF244321}">
                <p14:modId xmlns="" xmlns:p14="http://schemas.microsoft.com/office/powerpoint/2010/main" val="4235193840"/>
              </p:ext>
            </p:extLst>
          </p:nvPr>
        </p:nvGraphicFramePr>
        <p:xfrm>
          <a:off x="186816" y="1592784"/>
          <a:ext cx="7601181" cy="502720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045546" y="1943685"/>
            <a:ext cx="2040744" cy="923330"/>
          </a:xfrm>
          <a:prstGeom prst="rect">
            <a:avLst/>
          </a:prstGeom>
          <a:solidFill>
            <a:srgbClr val="FFFF00"/>
          </a:solidFill>
          <a:ln>
            <a:solidFill>
              <a:schemeClr val="tx1"/>
            </a:solidFill>
          </a:ln>
        </p:spPr>
        <p:txBody>
          <a:bodyPr wrap="square" rtlCol="0">
            <a:spAutoFit/>
          </a:bodyPr>
          <a:lstStyle/>
          <a:p>
            <a:pPr algn="ctr"/>
            <a:r>
              <a:rPr lang="en-US" dirty="0" smtClean="0">
                <a:latin typeface="Verdana" pitchFamily="34" charset="0"/>
              </a:rPr>
              <a:t>Over a third visit at least once a week!</a:t>
            </a:r>
          </a:p>
        </p:txBody>
      </p:sp>
      <p:sp>
        <p:nvSpPr>
          <p:cNvPr id="4" name="Right Brace 3"/>
          <p:cNvSpPr/>
          <p:nvPr/>
        </p:nvSpPr>
        <p:spPr>
          <a:xfrm>
            <a:off x="5231613" y="1983037"/>
            <a:ext cx="297455" cy="914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074" name="Picture 2" descr="http://www.penningtonlibrary.org/photos/Web%20Graphics/j0439465.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42918" y="3673064"/>
            <a:ext cx="2745238" cy="20752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2347808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noChangeAspect="1"/>
          </p:cNvGraphicFramePr>
          <p:nvPr>
            <p:extLst>
              <p:ext uri="{D42A27DB-BD31-4B8C-83A1-F6EECF244321}">
                <p14:modId xmlns="" xmlns:p14="http://schemas.microsoft.com/office/powerpoint/2010/main" val="2763553483"/>
              </p:ext>
            </p:extLst>
          </p:nvPr>
        </p:nvGraphicFramePr>
        <p:xfrm>
          <a:off x="4963886" y="1925733"/>
          <a:ext cx="2369342" cy="3876352"/>
        </p:xfrm>
        <a:graphic>
          <a:graphicData uri="http://schemas.openxmlformats.org/drawingml/2006/table">
            <a:tbl>
              <a:tblPr firstRow="1" bandRow="1">
                <a:tableStyleId>{5C22544A-7EE6-4342-B048-85BDC9FD1C3A}</a:tableStyleId>
              </a:tblPr>
              <a:tblGrid>
                <a:gridCol w="2369342"/>
              </a:tblGrid>
              <a:tr h="484544">
                <a:tc>
                  <a:txBody>
                    <a:bodyPr/>
                    <a:lstStyle/>
                    <a:p>
                      <a:pPr algn="ctr" fontAlgn="t"/>
                      <a:r>
                        <a:rPr lang="en-US" sz="1200" b="1" i="0" u="none" strike="noStrike" dirty="0" smtClean="0">
                          <a:solidFill>
                            <a:srgbClr val="000000"/>
                          </a:solidFill>
                          <a:latin typeface="+mn-lt"/>
                        </a:rPr>
                        <a:t>I buy my own </a:t>
                      </a:r>
                    </a:p>
                    <a:p>
                      <a:pPr algn="ctr" fontAlgn="t"/>
                      <a:r>
                        <a:rPr lang="en-US" sz="1200" b="1" i="0" u="none" strike="noStrike" dirty="0" smtClean="0">
                          <a:solidFill>
                            <a:srgbClr val="000000"/>
                          </a:solidFill>
                          <a:latin typeface="+mn-lt"/>
                        </a:rPr>
                        <a:t>books and magazines</a:t>
                      </a:r>
                      <a:endParaRPr lang="en-US" sz="1200" b="1" i="0" u="none" strike="noStrike" dirty="0">
                        <a:solidFill>
                          <a:srgbClr val="000000"/>
                        </a:solidFill>
                        <a:latin typeface="+mn-lt"/>
                      </a:endParaRPr>
                    </a:p>
                  </a:txBody>
                  <a:tcPr marL="9525" marR="9525" marT="9525" marB="0" anchor="ctr">
                    <a:noFill/>
                  </a:tcPr>
                </a:tc>
              </a:tr>
              <a:tr h="484544">
                <a:tc>
                  <a:txBody>
                    <a:bodyPr/>
                    <a:lstStyle/>
                    <a:p>
                      <a:pPr algn="ctr" fontAlgn="t"/>
                      <a:r>
                        <a:rPr lang="en-US" sz="1200" b="1" i="0" u="none" strike="noStrike" dirty="0" smtClean="0">
                          <a:solidFill>
                            <a:srgbClr val="000000"/>
                          </a:solidFill>
                          <a:latin typeface="+mn-lt"/>
                        </a:rPr>
                        <a:t>It doesn’t have the </a:t>
                      </a:r>
                    </a:p>
                    <a:p>
                      <a:pPr algn="ctr" fontAlgn="t"/>
                      <a:r>
                        <a:rPr lang="en-US" sz="1200" b="1" i="0" u="none" strike="noStrike" dirty="0" smtClean="0">
                          <a:solidFill>
                            <a:srgbClr val="000000"/>
                          </a:solidFill>
                          <a:latin typeface="+mn-lt"/>
                        </a:rPr>
                        <a:t>materials I need</a:t>
                      </a:r>
                      <a:endParaRPr lang="en-US" sz="1200" b="1" i="0" u="none" strike="noStrike" dirty="0">
                        <a:solidFill>
                          <a:srgbClr val="000000"/>
                        </a:solidFill>
                        <a:latin typeface="+mn-lt"/>
                      </a:endParaRPr>
                    </a:p>
                  </a:txBody>
                  <a:tcPr marL="9525" marR="9525" marT="9525" marB="0" anchor="ctr">
                    <a:noFill/>
                  </a:tcPr>
                </a:tc>
              </a:tr>
              <a:tr h="484544">
                <a:tc>
                  <a:txBody>
                    <a:bodyPr/>
                    <a:lstStyle/>
                    <a:p>
                      <a:pPr algn="ctr" fontAlgn="t"/>
                      <a:r>
                        <a:rPr lang="en-US" sz="1200" b="1" i="0" u="none" strike="noStrike" dirty="0" smtClean="0">
                          <a:solidFill>
                            <a:srgbClr val="000000"/>
                          </a:solidFill>
                          <a:latin typeface="+mn-lt"/>
                        </a:rPr>
                        <a:t>I use my school/college library</a:t>
                      </a:r>
                      <a:endParaRPr lang="en-US" sz="1200" b="1" i="0" u="none" strike="noStrike" dirty="0">
                        <a:solidFill>
                          <a:srgbClr val="000000"/>
                        </a:solidFill>
                        <a:latin typeface="+mn-lt"/>
                      </a:endParaRPr>
                    </a:p>
                  </a:txBody>
                  <a:tcPr marL="9525" marR="9525" marT="9525" marB="0" anchor="ctr">
                    <a:noFill/>
                  </a:tcPr>
                </a:tc>
              </a:tr>
              <a:tr h="484544">
                <a:tc>
                  <a:txBody>
                    <a:bodyPr/>
                    <a:lstStyle/>
                    <a:p>
                      <a:pPr algn="ctr" fontAlgn="t"/>
                      <a:r>
                        <a:rPr lang="en-US" sz="1200" b="1" i="0" u="none" strike="noStrike" dirty="0" smtClean="0">
                          <a:solidFill>
                            <a:srgbClr val="000000"/>
                          </a:solidFill>
                          <a:latin typeface="+mn-lt"/>
                        </a:rPr>
                        <a:t>I use a neighboring </a:t>
                      </a:r>
                    </a:p>
                    <a:p>
                      <a:pPr algn="ctr" fontAlgn="t"/>
                      <a:r>
                        <a:rPr lang="en-US" sz="1200" b="1" i="0" u="none" strike="noStrike" dirty="0" smtClean="0">
                          <a:solidFill>
                            <a:srgbClr val="000000"/>
                          </a:solidFill>
                          <a:latin typeface="+mn-lt"/>
                        </a:rPr>
                        <a:t>public library</a:t>
                      </a:r>
                      <a:endParaRPr lang="en-US" sz="1200" b="1" i="0" u="none" strike="noStrike" dirty="0">
                        <a:solidFill>
                          <a:srgbClr val="000000"/>
                        </a:solidFill>
                        <a:latin typeface="+mn-lt"/>
                      </a:endParaRPr>
                    </a:p>
                  </a:txBody>
                  <a:tcPr marL="9525" marR="9525" marT="9525" marB="0" anchor="ctr">
                    <a:noFill/>
                  </a:tcPr>
                </a:tc>
              </a:tr>
              <a:tr h="484544">
                <a:tc>
                  <a:txBody>
                    <a:bodyPr/>
                    <a:lstStyle/>
                    <a:p>
                      <a:pPr algn="ctr" fontAlgn="t"/>
                      <a:r>
                        <a:rPr lang="en-US" sz="1200" b="1" i="0" u="none" strike="noStrike" dirty="0" smtClean="0">
                          <a:solidFill>
                            <a:srgbClr val="000000"/>
                          </a:solidFill>
                          <a:latin typeface="+mn-lt"/>
                        </a:rPr>
                        <a:t>Too busy/not enough time</a:t>
                      </a:r>
                      <a:endParaRPr lang="en-US" sz="1200" b="1" i="0" u="none" strike="noStrike" dirty="0">
                        <a:solidFill>
                          <a:srgbClr val="000000"/>
                        </a:solidFill>
                        <a:latin typeface="+mn-lt"/>
                      </a:endParaRPr>
                    </a:p>
                  </a:txBody>
                  <a:tcPr marL="9525" marR="9525" marT="9525" marB="0" anchor="ctr">
                    <a:noFill/>
                  </a:tcPr>
                </a:tc>
              </a:tr>
              <a:tr h="484544">
                <a:tc>
                  <a:txBody>
                    <a:bodyPr/>
                    <a:lstStyle/>
                    <a:p>
                      <a:pPr algn="ctr" fontAlgn="t"/>
                      <a:r>
                        <a:rPr lang="en-US" sz="1200" b="1" i="0" u="none" strike="noStrike" dirty="0" smtClean="0">
                          <a:solidFill>
                            <a:srgbClr val="000000"/>
                          </a:solidFill>
                          <a:latin typeface="+mn-lt"/>
                        </a:rPr>
                        <a:t>I get content for e-readers remotely</a:t>
                      </a:r>
                      <a:endParaRPr lang="en-US" sz="1200" b="1" i="0" u="none" strike="noStrike" dirty="0">
                        <a:solidFill>
                          <a:srgbClr val="000000"/>
                        </a:solidFill>
                        <a:latin typeface="+mn-lt"/>
                      </a:endParaRPr>
                    </a:p>
                  </a:txBody>
                  <a:tcPr marL="9525" marR="9525" marT="9525" marB="0" anchor="ctr">
                    <a:noFill/>
                  </a:tcPr>
                </a:tc>
              </a:tr>
              <a:tr h="484544">
                <a:tc>
                  <a:txBody>
                    <a:bodyPr/>
                    <a:lstStyle/>
                    <a:p>
                      <a:pPr algn="ctr" fontAlgn="t"/>
                      <a:r>
                        <a:rPr lang="en-US" sz="1200" b="1" i="0" u="none" strike="noStrike" dirty="0" smtClean="0">
                          <a:solidFill>
                            <a:srgbClr val="000000"/>
                          </a:solidFill>
                          <a:latin typeface="+mn-lt"/>
                        </a:rPr>
                        <a:t>I don’t know what the library has to offer me</a:t>
                      </a:r>
                      <a:endParaRPr lang="en-US" sz="1200" b="1" i="0" u="none" strike="noStrike" dirty="0">
                        <a:solidFill>
                          <a:srgbClr val="000000"/>
                        </a:solidFill>
                        <a:latin typeface="+mn-lt"/>
                      </a:endParaRPr>
                    </a:p>
                  </a:txBody>
                  <a:tcPr marL="9525" marR="9525" marT="9525" marB="0" anchor="ctr">
                    <a:noFill/>
                  </a:tcPr>
                </a:tc>
              </a:tr>
              <a:tr h="484544">
                <a:tc>
                  <a:txBody>
                    <a:bodyPr/>
                    <a:lstStyle/>
                    <a:p>
                      <a:pPr algn="ctr" fontAlgn="t"/>
                      <a:r>
                        <a:rPr lang="en-US" sz="1200" b="1" i="0" u="none" strike="noStrike" dirty="0" smtClean="0">
                          <a:solidFill>
                            <a:srgbClr val="000000"/>
                          </a:solidFill>
                          <a:latin typeface="+mn-lt"/>
                        </a:rPr>
                        <a:t>I use the town library near where I work</a:t>
                      </a:r>
                      <a:endParaRPr lang="en-US" sz="1200" b="1" i="0" u="none" strike="noStrike" dirty="0">
                        <a:solidFill>
                          <a:srgbClr val="000000"/>
                        </a:solidFill>
                        <a:latin typeface="+mn-lt"/>
                      </a:endParaRPr>
                    </a:p>
                  </a:txBody>
                  <a:tcPr marL="9525" marR="9525" marT="9525" marB="0" anchor="ctr">
                    <a:noFill/>
                  </a:tcPr>
                </a:tc>
              </a:tr>
            </a:tbl>
          </a:graphicData>
        </a:graphic>
      </p:graphicFrame>
      <p:graphicFrame>
        <p:nvGraphicFramePr>
          <p:cNvPr id="5" name="Chart 4"/>
          <p:cNvGraphicFramePr/>
          <p:nvPr>
            <p:extLst>
              <p:ext uri="{D42A27DB-BD31-4B8C-83A1-F6EECF244321}">
                <p14:modId xmlns="" xmlns:p14="http://schemas.microsoft.com/office/powerpoint/2010/main" val="2921925835"/>
              </p:ext>
            </p:extLst>
          </p:nvPr>
        </p:nvGraphicFramePr>
        <p:xfrm>
          <a:off x="7001463" y="1567547"/>
          <a:ext cx="3348259" cy="4845128"/>
        </p:xfrm>
        <a:graphic>
          <a:graphicData uri="http://schemas.openxmlformats.org/drawingml/2006/chart">
            <c:chart xmlns:c="http://schemas.openxmlformats.org/drawingml/2006/chart" xmlns:r="http://schemas.openxmlformats.org/officeDocument/2006/relationships" r:id="rId2"/>
          </a:graphicData>
        </a:graphic>
      </p:graphicFrame>
      <p:sp>
        <p:nvSpPr>
          <p:cNvPr id="16" name="Rounded Rectangle 15"/>
          <p:cNvSpPr/>
          <p:nvPr/>
        </p:nvSpPr>
        <p:spPr>
          <a:xfrm>
            <a:off x="6477035" y="1302582"/>
            <a:ext cx="2286943" cy="623149"/>
          </a:xfrm>
          <a:prstGeom prst="roundRect">
            <a:avLst/>
          </a:prstGeom>
          <a:solidFill>
            <a:srgbClr val="C6CCD8"/>
          </a:solidFill>
          <a:ln w="19050">
            <a:noFill/>
          </a:ln>
          <a:effectLst/>
        </p:spPr>
        <p:style>
          <a:lnRef idx="2">
            <a:schemeClr val="accent1"/>
          </a:lnRef>
          <a:fillRef idx="0">
            <a:schemeClr val="accent1"/>
          </a:fillRef>
          <a:effectRef idx="1">
            <a:schemeClr val="accent1"/>
          </a:effectRef>
          <a:fontRef idx="minor">
            <a:schemeClr val="tx1"/>
          </a:fontRef>
        </p:style>
        <p:txBody>
          <a:bodyPr wrap="square" rtlCol="0" anchor="ctr">
            <a:spAutoFit/>
          </a:bodyPr>
          <a:lstStyle/>
          <a:p>
            <a:pPr lvl="0" algn="ctr" defTabSz="914400" eaLnBrk="0" hangingPunct="0">
              <a:lnSpc>
                <a:spcPct val="85000"/>
              </a:lnSpc>
            </a:pPr>
            <a:r>
              <a:rPr lang="en-US" sz="1200" b="1" dirty="0" smtClean="0">
                <a:latin typeface="+mj-lt"/>
                <a:ea typeface="Verdana" pitchFamily="34" charset="0"/>
                <a:cs typeface="Arial" pitchFamily="34" charset="0"/>
              </a:rPr>
              <a:t>Reasons Why Don’t Visit More Frequently?</a:t>
            </a:r>
          </a:p>
          <a:p>
            <a:pPr lvl="0" algn="ctr" defTabSz="914400" eaLnBrk="0" hangingPunct="0">
              <a:lnSpc>
                <a:spcPct val="85000"/>
              </a:lnSpc>
            </a:pPr>
            <a:r>
              <a:rPr lang="en-US" sz="1200" dirty="0" smtClean="0">
                <a:latin typeface="+mj-lt"/>
                <a:ea typeface="Verdana" pitchFamily="34" charset="0"/>
                <a:cs typeface="Arial" pitchFamily="34" charset="0"/>
              </a:rPr>
              <a:t>(n=283)</a:t>
            </a:r>
          </a:p>
        </p:txBody>
      </p:sp>
      <p:graphicFrame>
        <p:nvGraphicFramePr>
          <p:cNvPr id="11" name="Chart 10"/>
          <p:cNvGraphicFramePr/>
          <p:nvPr>
            <p:extLst>
              <p:ext uri="{D42A27DB-BD31-4B8C-83A1-F6EECF244321}">
                <p14:modId xmlns="" xmlns:p14="http://schemas.microsoft.com/office/powerpoint/2010/main" val="3388548364"/>
              </p:ext>
            </p:extLst>
          </p:nvPr>
        </p:nvGraphicFramePr>
        <p:xfrm>
          <a:off x="-772886" y="2057865"/>
          <a:ext cx="4941320" cy="3603008"/>
        </p:xfrm>
        <a:graphic>
          <a:graphicData uri="http://schemas.openxmlformats.org/drawingml/2006/chart">
            <c:chart xmlns:c="http://schemas.openxmlformats.org/drawingml/2006/chart" xmlns:r="http://schemas.openxmlformats.org/officeDocument/2006/relationships" r:id="rId3"/>
          </a:graphicData>
        </a:graphic>
      </p:graphicFrame>
      <p:sp>
        <p:nvSpPr>
          <p:cNvPr id="13" name="Rounded Rectangle 12"/>
          <p:cNvSpPr/>
          <p:nvPr/>
        </p:nvSpPr>
        <p:spPr>
          <a:xfrm>
            <a:off x="635870" y="1608380"/>
            <a:ext cx="2867351" cy="449485"/>
          </a:xfrm>
          <a:prstGeom prst="roundRect">
            <a:avLst/>
          </a:prstGeom>
          <a:solidFill>
            <a:srgbClr val="C6CCD8"/>
          </a:solidFill>
          <a:ln w="19050">
            <a:noFill/>
          </a:ln>
          <a:effectLst/>
        </p:spPr>
        <p:style>
          <a:lnRef idx="2">
            <a:schemeClr val="accent1"/>
          </a:lnRef>
          <a:fillRef idx="0">
            <a:schemeClr val="accent1"/>
          </a:fillRef>
          <a:effectRef idx="1">
            <a:schemeClr val="accent1"/>
          </a:effectRef>
          <a:fontRef idx="minor">
            <a:schemeClr val="tx1"/>
          </a:fontRef>
        </p:style>
        <p:txBody>
          <a:bodyPr wrap="square" rtlCol="0" anchor="ctr">
            <a:spAutoFit/>
          </a:bodyPr>
          <a:lstStyle/>
          <a:p>
            <a:pPr lvl="0" algn="ctr" defTabSz="914400" eaLnBrk="0" hangingPunct="0">
              <a:lnSpc>
                <a:spcPct val="85000"/>
              </a:lnSpc>
            </a:pPr>
            <a:r>
              <a:rPr lang="en-US" sz="1200" b="1" dirty="0" smtClean="0">
                <a:latin typeface="+mj-lt"/>
                <a:ea typeface="Verdana" pitchFamily="34" charset="0"/>
                <a:cs typeface="Arial" pitchFamily="34" charset="0"/>
              </a:rPr>
              <a:t>Frequency of Visiting</a:t>
            </a:r>
          </a:p>
          <a:p>
            <a:pPr lvl="0" algn="ctr" defTabSz="914400" eaLnBrk="0" hangingPunct="0">
              <a:lnSpc>
                <a:spcPct val="85000"/>
              </a:lnSpc>
            </a:pPr>
            <a:r>
              <a:rPr lang="en-US" sz="1200" dirty="0" smtClean="0">
                <a:latin typeface="+mj-lt"/>
                <a:ea typeface="Verdana" pitchFamily="34" charset="0"/>
                <a:cs typeface="Arial" pitchFamily="34" charset="0"/>
              </a:rPr>
              <a:t>Total (n=430)</a:t>
            </a:r>
          </a:p>
        </p:txBody>
      </p:sp>
      <p:sp>
        <p:nvSpPr>
          <p:cNvPr id="18" name="Title 1"/>
          <p:cNvSpPr txBox="1">
            <a:spLocks/>
          </p:cNvSpPr>
          <p:nvPr/>
        </p:nvSpPr>
        <p:spPr>
          <a:xfrm>
            <a:off x="244702" y="360967"/>
            <a:ext cx="8229600" cy="644526"/>
          </a:xfrm>
          <a:prstGeom prst="rect">
            <a:avLst/>
          </a:prstGeom>
          <a:noFill/>
          <a:ln w="9525" algn="ctr">
            <a:noFill/>
            <a:miter lim="800000"/>
            <a:headEnd/>
            <a:tailEnd/>
          </a:ln>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Century Gothic" pitchFamily="34" charset="0"/>
                <a:ea typeface="+mj-ea"/>
                <a:cs typeface="+mj-cs"/>
              </a:rPr>
              <a:t>Why Less Often?  Finding Items Elsewhere</a:t>
            </a:r>
            <a:endParaRPr kumimoji="0" lang="en-US" sz="2400" b="1" i="0" u="none" strike="noStrike" kern="1200" cap="none" spc="0" normalizeH="0" baseline="0" noProof="0" dirty="0">
              <a:ln>
                <a:noFill/>
              </a:ln>
              <a:solidFill>
                <a:srgbClr val="002060"/>
              </a:solidFill>
              <a:effectLst/>
              <a:uLnTx/>
              <a:uFillTx/>
              <a:latin typeface="Century Gothic" pitchFamily="34" charset="0"/>
              <a:ea typeface="+mj-ea"/>
              <a:cs typeface="+mj-cs"/>
            </a:endParaRPr>
          </a:p>
        </p:txBody>
      </p:sp>
      <p:sp>
        <p:nvSpPr>
          <p:cNvPr id="15" name="Text Box 3"/>
          <p:cNvSpPr txBox="1">
            <a:spLocks noChangeArrowheads="1"/>
          </p:cNvSpPr>
          <p:nvPr/>
        </p:nvSpPr>
        <p:spPr bwMode="auto">
          <a:xfrm>
            <a:off x="-21301" y="6127140"/>
            <a:ext cx="6488564" cy="461665"/>
          </a:xfrm>
          <a:prstGeom prst="rect">
            <a:avLst/>
          </a:prstGeom>
          <a:noFill/>
          <a:ln w="9525" algn="ctr">
            <a:noFill/>
            <a:miter lim="800000"/>
            <a:headEnd/>
            <a:tailEnd/>
          </a:ln>
        </p:spPr>
        <p:txBody>
          <a:bodyPr wrap="square">
            <a:spAutoFit/>
          </a:bodyPr>
          <a:lstStyle/>
          <a:p>
            <a:r>
              <a:rPr lang="en-US" sz="800" b="0" dirty="0" smtClean="0"/>
              <a:t>Q:</a:t>
            </a:r>
            <a:r>
              <a:rPr lang="en-US" sz="800" dirty="0" smtClean="0"/>
              <a:t> If you don’t use the library regularly, why not?</a:t>
            </a:r>
          </a:p>
          <a:p>
            <a:pPr marL="231775" indent="-231775" defTabSz="2225675">
              <a:tabLst>
                <a:tab pos="1090613" algn="l"/>
              </a:tabLst>
            </a:pPr>
            <a:endParaRPr lang="en-US" sz="800" dirty="0" smtClean="0"/>
          </a:p>
          <a:p>
            <a:pPr marL="231775" indent="-231775" defTabSz="2225675">
              <a:buFontTx/>
              <a:buNone/>
              <a:tabLst>
                <a:tab pos="1090613" algn="l"/>
              </a:tabLst>
            </a:pPr>
            <a:endParaRPr lang="en-US" sz="800" b="0" dirty="0"/>
          </a:p>
        </p:txBody>
      </p:sp>
      <p:sp>
        <p:nvSpPr>
          <p:cNvPr id="14" name="Right Arrow 13"/>
          <p:cNvSpPr/>
          <p:nvPr/>
        </p:nvSpPr>
        <p:spPr>
          <a:xfrm>
            <a:off x="3222981" y="3145971"/>
            <a:ext cx="1450155" cy="1259774"/>
          </a:xfrm>
          <a:prstGeom prst="rightArrow">
            <a:avLst/>
          </a:prstGeom>
          <a:solidFill>
            <a:srgbClr val="002060"/>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400" b="1" dirty="0" smtClean="0">
                <a:solidFill>
                  <a:schemeClr val="bg1"/>
                </a:solidFill>
              </a:rPr>
              <a:t>Why Not More?</a:t>
            </a:r>
            <a:endParaRPr lang="en-US" sz="1400" b="1" dirty="0">
              <a:solidFill>
                <a:schemeClr val="bg1"/>
              </a:solidFill>
            </a:endParaRPr>
          </a:p>
        </p:txBody>
      </p:sp>
    </p:spTree>
    <p:extLst>
      <p:ext uri="{BB962C8B-B14F-4D97-AF65-F5344CB8AC3E}">
        <p14:creationId xmlns="" xmlns:p14="http://schemas.microsoft.com/office/powerpoint/2010/main" val="375230158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 xmlns:p14="http://schemas.microsoft.com/office/powerpoint/2010/main" val="3089061578"/>
              </p:ext>
            </p:extLst>
          </p:nvPr>
        </p:nvGraphicFramePr>
        <p:xfrm>
          <a:off x="3657601" y="1552353"/>
          <a:ext cx="6379028" cy="49315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p:cNvGraphicFramePr>
            <a:graphicFrameLocks noGrp="1"/>
          </p:cNvGraphicFramePr>
          <p:nvPr>
            <p:extLst>
              <p:ext uri="{D42A27DB-BD31-4B8C-83A1-F6EECF244321}">
                <p14:modId xmlns="" xmlns:p14="http://schemas.microsoft.com/office/powerpoint/2010/main" val="3501244550"/>
              </p:ext>
            </p:extLst>
          </p:nvPr>
        </p:nvGraphicFramePr>
        <p:xfrm>
          <a:off x="353779" y="1825985"/>
          <a:ext cx="4431977" cy="4064172"/>
        </p:xfrm>
        <a:graphic>
          <a:graphicData uri="http://schemas.openxmlformats.org/drawingml/2006/table">
            <a:tbl>
              <a:tblPr firstRow="1" bandRow="1">
                <a:tableStyleId>{5C22544A-7EE6-4342-B048-85BDC9FD1C3A}</a:tableStyleId>
              </a:tblPr>
              <a:tblGrid>
                <a:gridCol w="4431977"/>
              </a:tblGrid>
              <a:tr h="338681">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borrow fiction books (non best-sellers)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38681">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borrow DVDs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38681">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borrow nonfiction books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38681">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borrow best sellers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38681">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attend meetings/programs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38681">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borrow books on CD</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38681">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use the children's area</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38681">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get information/research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8681">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use the internet/wi-fi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8681">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use reference materials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8681">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attend children's programs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8681">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find a quiet place to work</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6" name="Rounded Rectangle 15"/>
          <p:cNvSpPr/>
          <p:nvPr/>
        </p:nvSpPr>
        <p:spPr>
          <a:xfrm>
            <a:off x="5051414" y="1382485"/>
            <a:ext cx="2488812" cy="443499"/>
          </a:xfrm>
          <a:prstGeom prst="roundRect">
            <a:avLst/>
          </a:prstGeom>
          <a:solidFill>
            <a:srgbClr val="C6CCD8"/>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r>
              <a:rPr lang="en-US" sz="1200" b="1" dirty="0" smtClean="0">
                <a:latin typeface="+mj-lt"/>
                <a:ea typeface="Verdana" pitchFamily="34" charset="0"/>
                <a:cs typeface="Arial" pitchFamily="34" charset="0"/>
              </a:rPr>
              <a:t>Reasons for Visiting the Library</a:t>
            </a:r>
          </a:p>
          <a:p>
            <a:pPr lvl="0" algn="ctr"/>
            <a:r>
              <a:rPr lang="en-US" sz="1200" b="1" dirty="0" smtClean="0">
                <a:latin typeface="+mj-lt"/>
                <a:ea typeface="Verdana" pitchFamily="34" charset="0"/>
                <a:cs typeface="Arial" pitchFamily="34" charset="0"/>
              </a:rPr>
              <a:t>(n=430)</a:t>
            </a:r>
            <a:endParaRPr lang="en-US" sz="1200" dirty="0" smtClean="0">
              <a:latin typeface="+mj-lt"/>
              <a:ea typeface="Verdana" pitchFamily="34" charset="0"/>
              <a:cs typeface="Arial" pitchFamily="34" charset="0"/>
            </a:endParaRPr>
          </a:p>
        </p:txBody>
      </p:sp>
      <p:sp>
        <p:nvSpPr>
          <p:cNvPr id="12" name="Title 1"/>
          <p:cNvSpPr>
            <a:spLocks noGrp="1"/>
          </p:cNvSpPr>
          <p:nvPr>
            <p:ph type="title"/>
          </p:nvPr>
        </p:nvSpPr>
        <p:spPr>
          <a:xfrm>
            <a:off x="150125" y="313898"/>
            <a:ext cx="8229600" cy="644526"/>
          </a:xfrm>
        </p:spPr>
        <p:txBody>
          <a:bodyPr/>
          <a:lstStyle/>
          <a:p>
            <a:r>
              <a:rPr sz="2400" dirty="0" smtClean="0">
                <a:solidFill>
                  <a:srgbClr val="002060"/>
                </a:solidFill>
                <a:latin typeface="Century Gothic" pitchFamily="34" charset="0"/>
              </a:rPr>
              <a:t>Borrowing Clearly Drives Visits . . .</a:t>
            </a:r>
            <a:endParaRPr lang="en-US" sz="2400" dirty="0">
              <a:solidFill>
                <a:srgbClr val="002060"/>
              </a:solidFill>
              <a:latin typeface="Century Gothic" pitchFamily="34" charset="0"/>
            </a:endParaRPr>
          </a:p>
        </p:txBody>
      </p:sp>
      <p:sp>
        <p:nvSpPr>
          <p:cNvPr id="14" name="Text Box 3"/>
          <p:cNvSpPr txBox="1">
            <a:spLocks noChangeArrowheads="1"/>
          </p:cNvSpPr>
          <p:nvPr/>
        </p:nvSpPr>
        <p:spPr bwMode="auto">
          <a:xfrm>
            <a:off x="-21301" y="6017956"/>
            <a:ext cx="6488564" cy="338554"/>
          </a:xfrm>
          <a:prstGeom prst="rect">
            <a:avLst/>
          </a:prstGeom>
          <a:noFill/>
          <a:ln w="9525" algn="ctr">
            <a:noFill/>
            <a:miter lim="800000"/>
            <a:headEnd/>
            <a:tailEnd/>
          </a:ln>
        </p:spPr>
        <p:txBody>
          <a:bodyPr wrap="square">
            <a:spAutoFit/>
          </a:bodyPr>
          <a:lstStyle/>
          <a:p>
            <a:r>
              <a:rPr lang="en-US" sz="800" dirty="0" smtClean="0"/>
              <a:t>Q: </a:t>
            </a:r>
            <a:r>
              <a:rPr lang="en-US" sz="800" b="1" dirty="0"/>
              <a:t>I have taken advantage of the following services at the </a:t>
            </a:r>
            <a:r>
              <a:rPr lang="en-US" sz="800" b="1" dirty="0" smtClean="0"/>
              <a:t>library.</a:t>
            </a:r>
          </a:p>
          <a:p>
            <a:r>
              <a:rPr lang="en-US" sz="800" b="1" dirty="0" smtClean="0"/>
              <a:t>Q. </a:t>
            </a:r>
            <a:r>
              <a:rPr lang="en-US" sz="800" b="1" dirty="0"/>
              <a:t>What are the </a:t>
            </a:r>
            <a:r>
              <a:rPr lang="en-US" sz="800" b="1" u="sng" dirty="0"/>
              <a:t>top three reasons </a:t>
            </a:r>
            <a:r>
              <a:rPr lang="en-US" sz="800" b="1" dirty="0"/>
              <a:t>you visit the library? </a:t>
            </a:r>
            <a:endParaRPr lang="en-US" sz="800" b="0" dirty="0"/>
          </a:p>
        </p:txBody>
      </p:sp>
      <p:sp>
        <p:nvSpPr>
          <p:cNvPr id="2" name="Oval 1"/>
          <p:cNvSpPr/>
          <p:nvPr/>
        </p:nvSpPr>
        <p:spPr>
          <a:xfrm>
            <a:off x="5581934" y="1825984"/>
            <a:ext cx="2579427" cy="1408535"/>
          </a:xfrm>
          <a:prstGeom prst="ellipse">
            <a:avLst/>
          </a:prstGeom>
          <a:noFill/>
          <a:ln w="19050">
            <a:solidFill>
              <a:srgbClr val="20228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 name="Up Arrow 2"/>
          <p:cNvSpPr/>
          <p:nvPr/>
        </p:nvSpPr>
        <p:spPr>
          <a:xfrm rot="18720802">
            <a:off x="7983940" y="3330054"/>
            <a:ext cx="354842" cy="573206"/>
          </a:xfrm>
          <a:prstGeom prst="upArrow">
            <a:avLst/>
          </a:prstGeom>
          <a:solidFill>
            <a:srgbClr val="002060"/>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6" name="Straight Arrow Connector 5"/>
          <p:cNvCxnSpPr/>
          <p:nvPr/>
        </p:nvCxnSpPr>
        <p:spPr>
          <a:xfrm flipH="1" flipV="1">
            <a:off x="2751161" y="2142699"/>
            <a:ext cx="382136" cy="3875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429301" y="2906257"/>
            <a:ext cx="567519" cy="812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540759" y="2728095"/>
            <a:ext cx="529987" cy="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http://us.123rf.com/400wm/400/400/tribalium123/tribalium1231208/tribalium123120800072/14836299-stack-of-books-books-stacked.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22981" y="2265129"/>
            <a:ext cx="943448" cy="1027881"/>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TextBox 19"/>
          <p:cNvSpPr txBox="1"/>
          <p:nvPr/>
        </p:nvSpPr>
        <p:spPr>
          <a:xfrm>
            <a:off x="3300486" y="3234519"/>
            <a:ext cx="865943" cy="307777"/>
          </a:xfrm>
          <a:prstGeom prst="rect">
            <a:avLst/>
          </a:prstGeom>
          <a:noFill/>
        </p:spPr>
        <p:txBody>
          <a:bodyPr wrap="none" rtlCol="0">
            <a:spAutoFit/>
          </a:bodyPr>
          <a:lstStyle/>
          <a:p>
            <a:r>
              <a:rPr lang="en-US" sz="1400" b="1" dirty="0" smtClean="0">
                <a:latin typeface="Verdana" pitchFamily="34" charset="0"/>
              </a:rPr>
              <a:t>Books!</a:t>
            </a:r>
          </a:p>
        </p:txBody>
      </p:sp>
    </p:spTree>
    <p:extLst>
      <p:ext uri="{BB962C8B-B14F-4D97-AF65-F5344CB8AC3E}">
        <p14:creationId xmlns="" xmlns:p14="http://schemas.microsoft.com/office/powerpoint/2010/main" val="12866742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 xmlns:p14="http://schemas.microsoft.com/office/powerpoint/2010/main" val="23985599"/>
              </p:ext>
            </p:extLst>
          </p:nvPr>
        </p:nvGraphicFramePr>
        <p:xfrm>
          <a:off x="3791335" y="1604235"/>
          <a:ext cx="7276999" cy="49315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p:cNvGraphicFramePr>
            <a:graphicFrameLocks noGrp="1"/>
          </p:cNvGraphicFramePr>
          <p:nvPr>
            <p:extLst>
              <p:ext uri="{D42A27DB-BD31-4B8C-83A1-F6EECF244321}">
                <p14:modId xmlns="" xmlns:p14="http://schemas.microsoft.com/office/powerpoint/2010/main" val="1185214474"/>
              </p:ext>
            </p:extLst>
          </p:nvPr>
        </p:nvGraphicFramePr>
        <p:xfrm>
          <a:off x="353779" y="1825985"/>
          <a:ext cx="4431977" cy="4042558"/>
        </p:xfrm>
        <a:graphic>
          <a:graphicData uri="http://schemas.openxmlformats.org/drawingml/2006/table">
            <a:tbl>
              <a:tblPr firstRow="1" bandRow="1">
                <a:tableStyleId>{5C22544A-7EE6-4342-B048-85BDC9FD1C3A}</a:tableStyleId>
              </a:tblPr>
              <a:tblGrid>
                <a:gridCol w="4431977"/>
              </a:tblGrid>
              <a:tr h="310966">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read/borrow magazines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10966">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use the copy machine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10966">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use the young adult area</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10966">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get information for a school project</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10966">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meet friends/business associates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10966">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read newspapers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10966">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borrow museum passes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10966">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get income tax forms</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10966">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use word processing computers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0966">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attend teen programs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0966">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use business resources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0966">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do job searches/databases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0966">
                <a:tc>
                  <a:txBody>
                    <a:bodyPr/>
                    <a:lstStyle/>
                    <a:p>
                      <a:pPr marL="0" algn="l" defTabSz="914400" rtl="0" eaLnBrk="1" fontAlgn="b" latinLnBrk="0" hangingPunct="1"/>
                      <a:r>
                        <a:rPr lang="en-US" sz="1200" b="1" i="0" u="none" strike="noStrike" kern="1200" dirty="0">
                          <a:solidFill>
                            <a:schemeClr val="tx1"/>
                          </a:solidFill>
                          <a:latin typeface="+mn-lt"/>
                          <a:ea typeface="+mn-ea"/>
                          <a:cs typeface="+mn-cs"/>
                        </a:rPr>
                        <a:t>To use the public fax</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6" name="Rounded Rectangle 15"/>
          <p:cNvSpPr/>
          <p:nvPr/>
        </p:nvSpPr>
        <p:spPr>
          <a:xfrm>
            <a:off x="5338017" y="1382486"/>
            <a:ext cx="2488812" cy="443499"/>
          </a:xfrm>
          <a:prstGeom prst="roundRect">
            <a:avLst/>
          </a:prstGeom>
          <a:solidFill>
            <a:srgbClr val="C6CCD8"/>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r>
              <a:rPr lang="en-US" sz="1200" b="1" dirty="0" smtClean="0">
                <a:latin typeface="+mj-lt"/>
                <a:ea typeface="Verdana" pitchFamily="34" charset="0"/>
                <a:cs typeface="Arial" pitchFamily="34" charset="0"/>
              </a:rPr>
              <a:t>Reasons for Visiting the Library</a:t>
            </a:r>
          </a:p>
          <a:p>
            <a:pPr lvl="0" algn="ctr"/>
            <a:r>
              <a:rPr lang="en-US" sz="1200" b="1" dirty="0" smtClean="0">
                <a:latin typeface="+mj-lt"/>
                <a:ea typeface="Verdana" pitchFamily="34" charset="0"/>
                <a:cs typeface="Arial" pitchFamily="34" charset="0"/>
              </a:rPr>
              <a:t>(n=430)</a:t>
            </a:r>
            <a:endParaRPr lang="en-US" sz="1200" dirty="0" smtClean="0">
              <a:latin typeface="+mj-lt"/>
              <a:ea typeface="Verdana" pitchFamily="34" charset="0"/>
              <a:cs typeface="Arial" pitchFamily="34" charset="0"/>
            </a:endParaRPr>
          </a:p>
        </p:txBody>
      </p:sp>
      <p:sp>
        <p:nvSpPr>
          <p:cNvPr id="11" name="Title 1"/>
          <p:cNvSpPr txBox="1">
            <a:spLocks/>
          </p:cNvSpPr>
          <p:nvPr/>
        </p:nvSpPr>
        <p:spPr>
          <a:xfrm>
            <a:off x="150125" y="322263"/>
            <a:ext cx="8584442" cy="644526"/>
          </a:xfrm>
          <a:prstGeom prst="rect">
            <a:avLst/>
          </a:prstGeom>
          <a:noFill/>
          <a:ln w="9525" algn="ctr">
            <a:noFill/>
            <a:miter lim="800000"/>
            <a:headEnd/>
            <a:tailEnd/>
          </a:ln>
        </p:spPr>
        <p:txBody>
          <a:bodyPr anchor="ctr"/>
          <a:lstStyle>
            <a:lvl1pPr algn="l" defTabSz="457200" rtl="0" eaLnBrk="0" fontAlgn="base" latinLnBrk="0" hangingPunct="0">
              <a:spcBef>
                <a:spcPct val="0"/>
              </a:spcBef>
              <a:spcAft>
                <a:spcPct val="0"/>
              </a:spcAft>
              <a:buNone/>
              <a:defRPr lang="en-US" sz="2200" b="1" kern="1200" dirty="0" smtClean="0">
                <a:solidFill>
                  <a:schemeClr val="tx1">
                    <a:lumMod val="65000"/>
                    <a:lumOff val="35000"/>
                  </a:schemeClr>
                </a:solidFill>
                <a:latin typeface="Verdana" pitchFamily="34" charset="0"/>
                <a:ea typeface="+mj-ea"/>
                <a:cs typeface="+mj-cs"/>
              </a:defRPr>
            </a:lvl1pPr>
          </a:lstStyle>
          <a:p>
            <a:r>
              <a:rPr lang="en-US" sz="2400" dirty="0" smtClean="0">
                <a:solidFill>
                  <a:srgbClr val="002060"/>
                </a:solidFill>
                <a:latin typeface="Century Gothic" pitchFamily="34" charset="0"/>
              </a:rPr>
              <a:t>. . . But Many Other Secondary Reasons to Come to CHB</a:t>
            </a:r>
            <a:endParaRPr lang="en-US" sz="2400" dirty="0">
              <a:solidFill>
                <a:srgbClr val="002060"/>
              </a:solidFill>
              <a:latin typeface="Century Gothic" pitchFamily="34" charset="0"/>
            </a:endParaRPr>
          </a:p>
        </p:txBody>
      </p:sp>
      <p:sp>
        <p:nvSpPr>
          <p:cNvPr id="13" name="Text Box 3"/>
          <p:cNvSpPr txBox="1">
            <a:spLocks noChangeArrowheads="1"/>
          </p:cNvSpPr>
          <p:nvPr/>
        </p:nvSpPr>
        <p:spPr bwMode="auto">
          <a:xfrm>
            <a:off x="-21301" y="6017956"/>
            <a:ext cx="6488564" cy="338554"/>
          </a:xfrm>
          <a:prstGeom prst="rect">
            <a:avLst/>
          </a:prstGeom>
          <a:noFill/>
          <a:ln w="9525" algn="ctr">
            <a:noFill/>
            <a:miter lim="800000"/>
            <a:headEnd/>
            <a:tailEnd/>
          </a:ln>
        </p:spPr>
        <p:txBody>
          <a:bodyPr wrap="square">
            <a:spAutoFit/>
          </a:bodyPr>
          <a:lstStyle/>
          <a:p>
            <a:r>
              <a:rPr lang="en-US" sz="800" dirty="0" smtClean="0"/>
              <a:t>Q: </a:t>
            </a:r>
            <a:r>
              <a:rPr lang="en-US" sz="800" b="1" dirty="0"/>
              <a:t>I have taken advantage of the following services at the </a:t>
            </a:r>
            <a:r>
              <a:rPr lang="en-US" sz="800" b="1" dirty="0" smtClean="0"/>
              <a:t>library.</a:t>
            </a:r>
          </a:p>
          <a:p>
            <a:r>
              <a:rPr lang="en-US" sz="800" b="1" dirty="0" smtClean="0"/>
              <a:t>Q. </a:t>
            </a:r>
            <a:r>
              <a:rPr lang="en-US" sz="800" b="1" dirty="0"/>
              <a:t>What are the </a:t>
            </a:r>
            <a:r>
              <a:rPr lang="en-US" sz="800" b="1" u="sng" dirty="0"/>
              <a:t>top three reasons </a:t>
            </a:r>
            <a:r>
              <a:rPr lang="en-US" sz="800" b="1" dirty="0"/>
              <a:t>you visit the library? </a:t>
            </a:r>
            <a:endParaRPr lang="en-US" sz="800" b="0" dirty="0"/>
          </a:p>
        </p:txBody>
      </p:sp>
    </p:spTree>
    <p:extLst>
      <p:ext uri="{BB962C8B-B14F-4D97-AF65-F5344CB8AC3E}">
        <p14:creationId xmlns="" xmlns:p14="http://schemas.microsoft.com/office/powerpoint/2010/main" val="335365029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noChangeAspect="1"/>
          </p:cNvGraphicFramePr>
          <p:nvPr>
            <p:extLst>
              <p:ext uri="{D42A27DB-BD31-4B8C-83A1-F6EECF244321}">
                <p14:modId xmlns="" xmlns:p14="http://schemas.microsoft.com/office/powerpoint/2010/main" val="1623361114"/>
              </p:ext>
            </p:extLst>
          </p:nvPr>
        </p:nvGraphicFramePr>
        <p:xfrm>
          <a:off x="4834228" y="1925733"/>
          <a:ext cx="2660092" cy="3865465"/>
        </p:xfrm>
        <a:graphic>
          <a:graphicData uri="http://schemas.openxmlformats.org/drawingml/2006/table">
            <a:tbl>
              <a:tblPr firstRow="1" bandRow="1">
                <a:tableStyleId>{5C22544A-7EE6-4342-B048-85BDC9FD1C3A}</a:tableStyleId>
              </a:tblPr>
              <a:tblGrid>
                <a:gridCol w="2660092"/>
              </a:tblGrid>
              <a:tr h="555820">
                <a:tc>
                  <a:txBody>
                    <a:bodyPr/>
                    <a:lstStyle/>
                    <a:p>
                      <a:pPr algn="ctr" fontAlgn="t"/>
                      <a:r>
                        <a:rPr lang="en-US" sz="1200" b="0" i="0" u="none" strike="noStrike" dirty="0" smtClean="0">
                          <a:solidFill>
                            <a:srgbClr val="000000"/>
                          </a:solidFill>
                          <a:latin typeface="+mn-lt"/>
                        </a:rPr>
                        <a:t>Library did not own </a:t>
                      </a:r>
                    </a:p>
                    <a:p>
                      <a:pPr algn="ctr" fontAlgn="t"/>
                      <a:r>
                        <a:rPr lang="en-US" sz="1200" b="0" i="0" u="none" strike="noStrike" dirty="0" smtClean="0">
                          <a:solidFill>
                            <a:srgbClr val="000000"/>
                          </a:solidFill>
                          <a:latin typeface="+mn-lt"/>
                        </a:rPr>
                        <a:t>what I needed</a:t>
                      </a:r>
                      <a:endParaRPr lang="en-US" sz="1200" b="0" i="0" u="none" strike="noStrike" dirty="0">
                        <a:solidFill>
                          <a:srgbClr val="000000"/>
                        </a:solidFill>
                        <a:latin typeface="+mn-lt"/>
                      </a:endParaRPr>
                    </a:p>
                  </a:txBody>
                  <a:tcPr marL="9525" marR="9525" marT="9525" marB="0" anchor="ctr">
                    <a:noFill/>
                  </a:tcPr>
                </a:tc>
              </a:tr>
              <a:tr h="555820">
                <a:tc>
                  <a:txBody>
                    <a:bodyPr/>
                    <a:lstStyle/>
                    <a:p>
                      <a:pPr algn="ctr" fontAlgn="t"/>
                      <a:r>
                        <a:rPr lang="en-US" sz="1200" b="0" i="0" u="none" strike="noStrike" dirty="0" smtClean="0">
                          <a:solidFill>
                            <a:srgbClr val="000000"/>
                          </a:solidFill>
                          <a:latin typeface="+mn-lt"/>
                        </a:rPr>
                        <a:t>Item was checked out</a:t>
                      </a:r>
                      <a:endParaRPr lang="en-US" sz="1200" b="0" i="0" u="none" strike="noStrike" dirty="0">
                        <a:solidFill>
                          <a:srgbClr val="000000"/>
                        </a:solidFill>
                        <a:latin typeface="+mn-lt"/>
                      </a:endParaRPr>
                    </a:p>
                  </a:txBody>
                  <a:tcPr marL="9525" marR="9525" marT="9525" marB="0" anchor="ctr">
                    <a:noFill/>
                  </a:tcPr>
                </a:tc>
              </a:tr>
              <a:tr h="555820">
                <a:tc>
                  <a:txBody>
                    <a:bodyPr/>
                    <a:lstStyle/>
                    <a:p>
                      <a:pPr algn="ctr" fontAlgn="t"/>
                      <a:r>
                        <a:rPr lang="en-US" sz="1200" b="0" i="0" u="none" strike="noStrike" dirty="0">
                          <a:solidFill>
                            <a:srgbClr val="000000"/>
                          </a:solidFill>
                          <a:latin typeface="+mn-lt"/>
                        </a:rPr>
                        <a:t>I </a:t>
                      </a:r>
                      <a:r>
                        <a:rPr lang="en-US" sz="1200" b="0" i="0" u="none" strike="noStrike" dirty="0" smtClean="0">
                          <a:solidFill>
                            <a:srgbClr val="000000"/>
                          </a:solidFill>
                          <a:latin typeface="+mn-lt"/>
                        </a:rPr>
                        <a:t>could not find the material</a:t>
                      </a:r>
                      <a:endParaRPr lang="en-US" sz="1200" b="0" i="0" u="none" strike="noStrike" dirty="0">
                        <a:solidFill>
                          <a:srgbClr val="000000"/>
                        </a:solidFill>
                        <a:latin typeface="+mn-lt"/>
                      </a:endParaRPr>
                    </a:p>
                  </a:txBody>
                  <a:tcPr marL="9525" marR="9525" marT="9525" marB="0" anchor="ctr">
                    <a:noFill/>
                  </a:tcPr>
                </a:tc>
              </a:tr>
              <a:tr h="555820">
                <a:tc>
                  <a:txBody>
                    <a:bodyPr/>
                    <a:lstStyle/>
                    <a:p>
                      <a:pPr algn="ctr" fontAlgn="t"/>
                      <a:r>
                        <a:rPr lang="en-US" sz="1200" b="0" i="0" u="none" strike="noStrike" dirty="0" smtClean="0">
                          <a:solidFill>
                            <a:srgbClr val="000000"/>
                          </a:solidFill>
                          <a:latin typeface="+mn-lt"/>
                        </a:rPr>
                        <a:t>I could not find item on shelf</a:t>
                      </a:r>
                      <a:endParaRPr lang="en-US" sz="1200" b="0" i="0" u="none" strike="noStrike" dirty="0">
                        <a:solidFill>
                          <a:srgbClr val="000000"/>
                        </a:solidFill>
                        <a:latin typeface="+mn-lt"/>
                      </a:endParaRPr>
                    </a:p>
                  </a:txBody>
                  <a:tcPr marL="9525" marR="9525" marT="9525" marB="0" anchor="ctr">
                    <a:noFill/>
                  </a:tcPr>
                </a:tc>
              </a:tr>
              <a:tr h="555820">
                <a:tc>
                  <a:txBody>
                    <a:bodyPr/>
                    <a:lstStyle/>
                    <a:p>
                      <a:pPr algn="ctr" fontAlgn="t"/>
                      <a:r>
                        <a:rPr lang="en-US" sz="1200" b="0" i="0" u="none" strike="noStrike" dirty="0" smtClean="0">
                          <a:solidFill>
                            <a:srgbClr val="000000"/>
                          </a:solidFill>
                          <a:latin typeface="+mn-lt"/>
                        </a:rPr>
                        <a:t>Staff requested material </a:t>
                      </a:r>
                    </a:p>
                    <a:p>
                      <a:pPr algn="ctr" fontAlgn="t"/>
                      <a:r>
                        <a:rPr lang="en-US" sz="1200" b="0" i="0" u="none" strike="noStrike" dirty="0" smtClean="0">
                          <a:solidFill>
                            <a:srgbClr val="000000"/>
                          </a:solidFill>
                          <a:latin typeface="+mn-lt"/>
                        </a:rPr>
                        <a:t>through interlibrary loan</a:t>
                      </a:r>
                      <a:endParaRPr lang="en-US" sz="1200" b="0" i="0" u="none" strike="noStrike" dirty="0">
                        <a:solidFill>
                          <a:srgbClr val="000000"/>
                        </a:solidFill>
                        <a:latin typeface="+mn-lt"/>
                      </a:endParaRPr>
                    </a:p>
                  </a:txBody>
                  <a:tcPr marL="9525" marR="9525" marT="9525" marB="0" anchor="ctr">
                    <a:noFill/>
                  </a:tcPr>
                </a:tc>
              </a:tr>
              <a:tr h="530545">
                <a:tc>
                  <a:txBody>
                    <a:bodyPr/>
                    <a:lstStyle/>
                    <a:p>
                      <a:pPr algn="ctr" fontAlgn="t"/>
                      <a:r>
                        <a:rPr lang="en-US" sz="1200" b="0" i="0" u="none" strike="noStrike" dirty="0" smtClean="0">
                          <a:solidFill>
                            <a:srgbClr val="000000"/>
                          </a:solidFill>
                          <a:latin typeface="+mn-lt"/>
                        </a:rPr>
                        <a:t>Staff could not find material</a:t>
                      </a:r>
                      <a:endParaRPr lang="en-US" sz="1200" b="0" i="0" u="none" strike="noStrike" dirty="0">
                        <a:solidFill>
                          <a:srgbClr val="000000"/>
                        </a:solidFill>
                        <a:latin typeface="+mn-lt"/>
                      </a:endParaRPr>
                    </a:p>
                  </a:txBody>
                  <a:tcPr marL="9525" marR="9525" marT="9525" marB="0" anchor="ctr">
                    <a:noFill/>
                  </a:tcPr>
                </a:tc>
              </a:tr>
              <a:tr h="555820">
                <a:tc>
                  <a:txBody>
                    <a:bodyPr/>
                    <a:lstStyle/>
                    <a:p>
                      <a:pPr algn="ctr" fontAlgn="t"/>
                      <a:r>
                        <a:rPr lang="en-US" sz="1200" b="0" i="0" u="none" strike="noStrike" dirty="0">
                          <a:solidFill>
                            <a:srgbClr val="000000"/>
                          </a:solidFill>
                          <a:latin typeface="+mn-lt"/>
                        </a:rPr>
                        <a:t>Other  </a:t>
                      </a:r>
                      <a:r>
                        <a:rPr lang="en-US" sz="1200" b="0" i="0" u="none" strike="noStrike" dirty="0" smtClean="0">
                          <a:solidFill>
                            <a:srgbClr val="000000"/>
                          </a:solidFill>
                          <a:latin typeface="+mn-lt"/>
                        </a:rPr>
                        <a:t> </a:t>
                      </a:r>
                      <a:endParaRPr lang="en-US" sz="1200" b="0" i="0" u="none" strike="noStrike" dirty="0">
                        <a:solidFill>
                          <a:srgbClr val="000000"/>
                        </a:solidFill>
                        <a:latin typeface="+mn-lt"/>
                      </a:endParaRPr>
                    </a:p>
                  </a:txBody>
                  <a:tcPr marL="9525" marR="9525" marT="9525" marB="0" anchor="ctr">
                    <a:noFill/>
                  </a:tcPr>
                </a:tc>
              </a:tr>
            </a:tbl>
          </a:graphicData>
        </a:graphic>
      </p:graphicFrame>
      <p:graphicFrame>
        <p:nvGraphicFramePr>
          <p:cNvPr id="5" name="Chart 4"/>
          <p:cNvGraphicFramePr/>
          <p:nvPr>
            <p:extLst>
              <p:ext uri="{D42A27DB-BD31-4B8C-83A1-F6EECF244321}">
                <p14:modId xmlns="" xmlns:p14="http://schemas.microsoft.com/office/powerpoint/2010/main" val="449667894"/>
              </p:ext>
            </p:extLst>
          </p:nvPr>
        </p:nvGraphicFramePr>
        <p:xfrm>
          <a:off x="7001463" y="1567547"/>
          <a:ext cx="3348259" cy="4845128"/>
        </p:xfrm>
        <a:graphic>
          <a:graphicData uri="http://schemas.openxmlformats.org/drawingml/2006/chart">
            <c:chart xmlns:c="http://schemas.openxmlformats.org/drawingml/2006/chart" xmlns:r="http://schemas.openxmlformats.org/officeDocument/2006/relationships" r:id="rId2"/>
          </a:graphicData>
        </a:graphic>
      </p:graphicFrame>
      <p:sp>
        <p:nvSpPr>
          <p:cNvPr id="16" name="Rounded Rectangle 15"/>
          <p:cNvSpPr/>
          <p:nvPr/>
        </p:nvSpPr>
        <p:spPr>
          <a:xfrm>
            <a:off x="6477035" y="1302582"/>
            <a:ext cx="2286943" cy="623149"/>
          </a:xfrm>
          <a:prstGeom prst="roundRect">
            <a:avLst/>
          </a:prstGeom>
          <a:solidFill>
            <a:srgbClr val="C6CCD8"/>
          </a:solidFill>
          <a:ln w="19050">
            <a:noFill/>
          </a:ln>
          <a:effectLst/>
        </p:spPr>
        <p:style>
          <a:lnRef idx="2">
            <a:schemeClr val="accent1"/>
          </a:lnRef>
          <a:fillRef idx="0">
            <a:schemeClr val="accent1"/>
          </a:fillRef>
          <a:effectRef idx="1">
            <a:schemeClr val="accent1"/>
          </a:effectRef>
          <a:fontRef idx="minor">
            <a:schemeClr val="tx1"/>
          </a:fontRef>
        </p:style>
        <p:txBody>
          <a:bodyPr wrap="square" rtlCol="0" anchor="ctr">
            <a:spAutoFit/>
          </a:bodyPr>
          <a:lstStyle/>
          <a:p>
            <a:pPr lvl="0" algn="ctr" defTabSz="914400" eaLnBrk="0" hangingPunct="0">
              <a:lnSpc>
                <a:spcPct val="85000"/>
              </a:lnSpc>
            </a:pPr>
            <a:r>
              <a:rPr lang="en-US" sz="1200" b="1" dirty="0" smtClean="0">
                <a:latin typeface="+mj-lt"/>
                <a:ea typeface="Verdana" pitchFamily="34" charset="0"/>
                <a:cs typeface="Arial" pitchFamily="34" charset="0"/>
              </a:rPr>
              <a:t>Reasons Didn’t Find What Looking For</a:t>
            </a:r>
          </a:p>
          <a:p>
            <a:pPr lvl="0" algn="ctr" defTabSz="914400" eaLnBrk="0" hangingPunct="0">
              <a:lnSpc>
                <a:spcPct val="85000"/>
              </a:lnSpc>
            </a:pPr>
            <a:r>
              <a:rPr lang="en-US" sz="1200" dirty="0" smtClean="0">
                <a:latin typeface="+mj-lt"/>
                <a:ea typeface="Verdana" pitchFamily="34" charset="0"/>
                <a:cs typeface="Arial" pitchFamily="34" charset="0"/>
              </a:rPr>
              <a:t>(n=71)</a:t>
            </a:r>
          </a:p>
        </p:txBody>
      </p:sp>
      <p:graphicFrame>
        <p:nvGraphicFramePr>
          <p:cNvPr id="11" name="Chart 10"/>
          <p:cNvGraphicFramePr/>
          <p:nvPr>
            <p:extLst>
              <p:ext uri="{D42A27DB-BD31-4B8C-83A1-F6EECF244321}">
                <p14:modId xmlns="" xmlns:p14="http://schemas.microsoft.com/office/powerpoint/2010/main" val="3080954959"/>
              </p:ext>
            </p:extLst>
          </p:nvPr>
        </p:nvGraphicFramePr>
        <p:xfrm>
          <a:off x="-772886" y="2057865"/>
          <a:ext cx="4941320" cy="3603008"/>
        </p:xfrm>
        <a:graphic>
          <a:graphicData uri="http://schemas.openxmlformats.org/drawingml/2006/chart">
            <c:chart xmlns:c="http://schemas.openxmlformats.org/drawingml/2006/chart" xmlns:r="http://schemas.openxmlformats.org/officeDocument/2006/relationships" r:id="rId3"/>
          </a:graphicData>
        </a:graphic>
      </p:graphicFrame>
      <p:sp>
        <p:nvSpPr>
          <p:cNvPr id="13" name="Rounded Rectangle 12"/>
          <p:cNvSpPr/>
          <p:nvPr/>
        </p:nvSpPr>
        <p:spPr>
          <a:xfrm>
            <a:off x="635870" y="1521548"/>
            <a:ext cx="2867351" cy="623149"/>
          </a:xfrm>
          <a:prstGeom prst="roundRect">
            <a:avLst/>
          </a:prstGeom>
          <a:solidFill>
            <a:srgbClr val="C6CCD8"/>
          </a:solidFill>
          <a:ln w="19050">
            <a:noFill/>
          </a:ln>
          <a:effectLst/>
        </p:spPr>
        <p:style>
          <a:lnRef idx="2">
            <a:schemeClr val="accent1"/>
          </a:lnRef>
          <a:fillRef idx="0">
            <a:schemeClr val="accent1"/>
          </a:fillRef>
          <a:effectRef idx="1">
            <a:schemeClr val="accent1"/>
          </a:effectRef>
          <a:fontRef idx="minor">
            <a:schemeClr val="tx1"/>
          </a:fontRef>
        </p:style>
        <p:txBody>
          <a:bodyPr wrap="square" rtlCol="0" anchor="ctr">
            <a:spAutoFit/>
          </a:bodyPr>
          <a:lstStyle/>
          <a:p>
            <a:pPr lvl="0" algn="ctr" defTabSz="914400" eaLnBrk="0" hangingPunct="0">
              <a:lnSpc>
                <a:spcPct val="85000"/>
              </a:lnSpc>
            </a:pPr>
            <a:r>
              <a:rPr lang="en-US" sz="1200" b="1" dirty="0" smtClean="0">
                <a:latin typeface="+mj-lt"/>
                <a:ea typeface="Verdana" pitchFamily="34" charset="0"/>
                <a:cs typeface="Arial" pitchFamily="34" charset="0"/>
              </a:rPr>
              <a:t>Find What You Were Looking </a:t>
            </a:r>
          </a:p>
          <a:p>
            <a:pPr lvl="0" algn="ctr" defTabSz="914400" eaLnBrk="0" hangingPunct="0">
              <a:lnSpc>
                <a:spcPct val="85000"/>
              </a:lnSpc>
            </a:pPr>
            <a:r>
              <a:rPr lang="en-US" sz="1200" b="1" dirty="0" smtClean="0">
                <a:latin typeface="+mj-lt"/>
                <a:ea typeface="Verdana" pitchFamily="34" charset="0"/>
                <a:cs typeface="Arial" pitchFamily="34" charset="0"/>
              </a:rPr>
              <a:t>For on Last Visit?</a:t>
            </a:r>
          </a:p>
          <a:p>
            <a:pPr lvl="0" algn="ctr" defTabSz="914400" eaLnBrk="0" hangingPunct="0">
              <a:lnSpc>
                <a:spcPct val="85000"/>
              </a:lnSpc>
            </a:pPr>
            <a:r>
              <a:rPr lang="en-US" sz="1200" dirty="0" smtClean="0">
                <a:latin typeface="+mj-lt"/>
                <a:ea typeface="Verdana" pitchFamily="34" charset="0"/>
                <a:cs typeface="Arial" pitchFamily="34" charset="0"/>
              </a:rPr>
              <a:t>Total (n=427)</a:t>
            </a:r>
          </a:p>
        </p:txBody>
      </p:sp>
      <p:sp>
        <p:nvSpPr>
          <p:cNvPr id="18" name="Title 1"/>
          <p:cNvSpPr txBox="1">
            <a:spLocks/>
          </p:cNvSpPr>
          <p:nvPr/>
        </p:nvSpPr>
        <p:spPr>
          <a:xfrm>
            <a:off x="231055" y="257068"/>
            <a:ext cx="8229600" cy="644526"/>
          </a:xfrm>
          <a:prstGeom prst="rect">
            <a:avLst/>
          </a:prstGeom>
          <a:noFill/>
          <a:ln w="9525" algn="ctr">
            <a:noFill/>
            <a:miter lim="800000"/>
            <a:headEnd/>
            <a:tailEnd/>
          </a:ln>
        </p:spPr>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Century Gothic" pitchFamily="34" charset="0"/>
                <a:ea typeface="+mj-ea"/>
                <a:cs typeface="+mj-cs"/>
              </a:rPr>
              <a:t>We Need More Materials</a:t>
            </a:r>
            <a:endParaRPr kumimoji="0" lang="en-US" sz="2400" b="1" i="0" u="none" strike="noStrike" kern="1200" cap="none" spc="0" normalizeH="0" baseline="0" noProof="0" dirty="0">
              <a:ln>
                <a:noFill/>
              </a:ln>
              <a:solidFill>
                <a:srgbClr val="002060"/>
              </a:solidFill>
              <a:effectLst/>
              <a:uLnTx/>
              <a:uFillTx/>
              <a:latin typeface="Century Gothic" pitchFamily="34" charset="0"/>
              <a:ea typeface="+mj-ea"/>
              <a:cs typeface="+mj-cs"/>
            </a:endParaRPr>
          </a:p>
        </p:txBody>
      </p:sp>
      <p:sp>
        <p:nvSpPr>
          <p:cNvPr id="15" name="Text Box 3"/>
          <p:cNvSpPr txBox="1">
            <a:spLocks noChangeArrowheads="1"/>
          </p:cNvSpPr>
          <p:nvPr/>
        </p:nvSpPr>
        <p:spPr bwMode="auto">
          <a:xfrm>
            <a:off x="-11529" y="6004788"/>
            <a:ext cx="6488564" cy="461665"/>
          </a:xfrm>
          <a:prstGeom prst="rect">
            <a:avLst/>
          </a:prstGeom>
          <a:noFill/>
          <a:ln w="9525" algn="ctr">
            <a:noFill/>
            <a:miter lim="800000"/>
            <a:headEnd/>
            <a:tailEnd/>
          </a:ln>
        </p:spPr>
        <p:txBody>
          <a:bodyPr wrap="square">
            <a:spAutoFit/>
          </a:bodyPr>
          <a:lstStyle/>
          <a:p>
            <a:r>
              <a:rPr lang="en-US" sz="800" b="0" dirty="0" smtClean="0"/>
              <a:t>Q:</a:t>
            </a:r>
            <a:r>
              <a:rPr lang="en-US" sz="800" dirty="0" smtClean="0"/>
              <a:t> Think back to the last time you visited the library.  Did you find what you were looking for?</a:t>
            </a:r>
          </a:p>
          <a:p>
            <a:r>
              <a:rPr lang="en-US" sz="800" dirty="0" smtClean="0"/>
              <a:t>Q: What are the reasons why you didn’t find what you were looking for?</a:t>
            </a:r>
          </a:p>
          <a:p>
            <a:pPr marL="231775" indent="-231775" defTabSz="2225675">
              <a:buFontTx/>
              <a:buNone/>
              <a:tabLst>
                <a:tab pos="1090613" algn="l"/>
              </a:tabLst>
            </a:pPr>
            <a:endParaRPr lang="en-US" sz="800" b="0" dirty="0"/>
          </a:p>
        </p:txBody>
      </p:sp>
      <p:sp>
        <p:nvSpPr>
          <p:cNvPr id="14" name="Right Arrow 13"/>
          <p:cNvSpPr/>
          <p:nvPr/>
        </p:nvSpPr>
        <p:spPr>
          <a:xfrm>
            <a:off x="3222981" y="3145971"/>
            <a:ext cx="1450155" cy="1524000"/>
          </a:xfrm>
          <a:prstGeom prst="rightArrow">
            <a:avLst/>
          </a:prstGeom>
          <a:solidFill>
            <a:srgbClr val="002060"/>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200" b="1" dirty="0" smtClean="0">
                <a:solidFill>
                  <a:schemeClr val="bg1"/>
                </a:solidFill>
              </a:rPr>
              <a:t>Why Did Not Get What Looking For?</a:t>
            </a:r>
            <a:endParaRPr lang="en-US" sz="1200" b="1" dirty="0">
              <a:solidFill>
                <a:schemeClr val="bg1"/>
              </a:solidFill>
            </a:endParaRPr>
          </a:p>
        </p:txBody>
      </p:sp>
    </p:spTree>
    <p:extLst>
      <p:ext uri="{BB962C8B-B14F-4D97-AF65-F5344CB8AC3E}">
        <p14:creationId xmlns="" xmlns:p14="http://schemas.microsoft.com/office/powerpoint/2010/main" val="302147101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32" y="257068"/>
            <a:ext cx="8229600" cy="644526"/>
          </a:xfrm>
        </p:spPr>
        <p:txBody>
          <a:bodyPr/>
          <a:lstStyle/>
          <a:p>
            <a:r>
              <a:rPr lang="en-US" sz="2400" dirty="0" smtClean="0">
                <a:solidFill>
                  <a:srgbClr val="002060"/>
                </a:solidFill>
                <a:latin typeface="Century Gothic" pitchFamily="34" charset="0"/>
              </a:rPr>
              <a:t>Overall High Satisfaction</a:t>
            </a:r>
            <a:endParaRPr lang="en-US" sz="2400" dirty="0">
              <a:solidFill>
                <a:srgbClr val="002060"/>
              </a:solidFill>
              <a:latin typeface="Century Gothic" pitchFamily="34" charset="0"/>
            </a:endParaRPr>
          </a:p>
        </p:txBody>
      </p:sp>
      <p:graphicFrame>
        <p:nvGraphicFramePr>
          <p:cNvPr id="22" name="Chart 21"/>
          <p:cNvGraphicFramePr/>
          <p:nvPr>
            <p:extLst>
              <p:ext uri="{D42A27DB-BD31-4B8C-83A1-F6EECF244321}">
                <p14:modId xmlns="" xmlns:p14="http://schemas.microsoft.com/office/powerpoint/2010/main" val="2181241696"/>
              </p:ext>
            </p:extLst>
          </p:nvPr>
        </p:nvGraphicFramePr>
        <p:xfrm>
          <a:off x="629391" y="1563597"/>
          <a:ext cx="7012380" cy="5367646"/>
        </p:xfrm>
        <a:graphic>
          <a:graphicData uri="http://schemas.openxmlformats.org/drawingml/2006/chart">
            <c:chart xmlns:c="http://schemas.openxmlformats.org/drawingml/2006/chart" xmlns:r="http://schemas.openxmlformats.org/officeDocument/2006/relationships" r:id="rId2"/>
          </a:graphicData>
        </a:graphic>
      </p:graphicFrame>
      <p:sp>
        <p:nvSpPr>
          <p:cNvPr id="33" name="Rounded Rectangle 32"/>
          <p:cNvSpPr/>
          <p:nvPr/>
        </p:nvSpPr>
        <p:spPr>
          <a:xfrm>
            <a:off x="4227132" y="1361711"/>
            <a:ext cx="2070379" cy="449485"/>
          </a:xfrm>
          <a:prstGeom prst="roundRect">
            <a:avLst/>
          </a:prstGeom>
          <a:solidFill>
            <a:srgbClr val="C6CCD8"/>
          </a:solidFill>
          <a:ln w="19050">
            <a:noFill/>
          </a:ln>
          <a:effectLst/>
        </p:spPr>
        <p:style>
          <a:lnRef idx="2">
            <a:schemeClr val="accent1"/>
          </a:lnRef>
          <a:fillRef idx="0">
            <a:schemeClr val="accent1"/>
          </a:fillRef>
          <a:effectRef idx="1">
            <a:schemeClr val="accent1"/>
          </a:effectRef>
          <a:fontRef idx="minor">
            <a:schemeClr val="tx1"/>
          </a:fontRef>
        </p:style>
        <p:txBody>
          <a:bodyPr wrap="square" rtlCol="0" anchor="ctr">
            <a:spAutoFit/>
          </a:bodyPr>
          <a:lstStyle/>
          <a:p>
            <a:pPr lvl="0" algn="ctr" defTabSz="914400" eaLnBrk="0" hangingPunct="0">
              <a:lnSpc>
                <a:spcPct val="85000"/>
              </a:lnSpc>
            </a:pPr>
            <a:r>
              <a:rPr lang="en-US" sz="1200" b="1" dirty="0" smtClean="0">
                <a:latin typeface="+mj-lt"/>
                <a:ea typeface="Verdana" pitchFamily="34" charset="0"/>
                <a:cs typeface="Arial" pitchFamily="34" charset="0"/>
              </a:rPr>
              <a:t>Overall Rating</a:t>
            </a:r>
          </a:p>
          <a:p>
            <a:pPr lvl="0" algn="ctr" defTabSz="914400" eaLnBrk="0" hangingPunct="0">
              <a:lnSpc>
                <a:spcPct val="85000"/>
              </a:lnSpc>
            </a:pPr>
            <a:r>
              <a:rPr lang="en-US" sz="1200" dirty="0" smtClean="0">
                <a:ea typeface="Verdana" pitchFamily="34" charset="0"/>
                <a:cs typeface="Arial" pitchFamily="34" charset="0"/>
              </a:rPr>
              <a:t>Total (n=427)</a:t>
            </a:r>
          </a:p>
        </p:txBody>
      </p:sp>
      <p:sp>
        <p:nvSpPr>
          <p:cNvPr id="19" name="Text Box 3"/>
          <p:cNvSpPr txBox="1">
            <a:spLocks noChangeArrowheads="1"/>
          </p:cNvSpPr>
          <p:nvPr/>
        </p:nvSpPr>
        <p:spPr bwMode="auto">
          <a:xfrm>
            <a:off x="0" y="6143208"/>
            <a:ext cx="6488564" cy="461665"/>
          </a:xfrm>
          <a:prstGeom prst="rect">
            <a:avLst/>
          </a:prstGeom>
          <a:noFill/>
          <a:ln w="9525" algn="ctr">
            <a:noFill/>
            <a:miter lim="800000"/>
            <a:headEnd/>
            <a:tailEnd/>
          </a:ln>
        </p:spPr>
        <p:txBody>
          <a:bodyPr wrap="square">
            <a:spAutoFit/>
          </a:bodyPr>
          <a:lstStyle/>
          <a:p>
            <a:r>
              <a:rPr lang="en-US" sz="800" b="0" dirty="0" smtClean="0"/>
              <a:t>Q: Overall, how would you rate the CH Booth library?</a:t>
            </a:r>
            <a:endParaRPr lang="en-US" sz="800" dirty="0" smtClean="0"/>
          </a:p>
          <a:p>
            <a:pPr marL="231775" indent="-231775" defTabSz="2225675">
              <a:tabLst>
                <a:tab pos="1090613" algn="l"/>
              </a:tabLst>
            </a:pPr>
            <a:endParaRPr lang="en-US" sz="800" dirty="0" smtClean="0"/>
          </a:p>
          <a:p>
            <a:pPr marL="231775" indent="-231775" defTabSz="2225675">
              <a:buFontTx/>
              <a:buNone/>
              <a:tabLst>
                <a:tab pos="1090613" algn="l"/>
              </a:tabLst>
            </a:pPr>
            <a:endParaRPr lang="en-US" sz="800" b="0" dirty="0"/>
          </a:p>
        </p:txBody>
      </p:sp>
      <p:sp>
        <p:nvSpPr>
          <p:cNvPr id="7" name="TextBox 6"/>
          <p:cNvSpPr txBox="1"/>
          <p:nvPr/>
        </p:nvSpPr>
        <p:spPr>
          <a:xfrm>
            <a:off x="143534" y="2720961"/>
            <a:ext cx="2040744" cy="646331"/>
          </a:xfrm>
          <a:prstGeom prst="rect">
            <a:avLst/>
          </a:prstGeom>
          <a:solidFill>
            <a:srgbClr val="FFFF00"/>
          </a:solidFill>
          <a:ln>
            <a:solidFill>
              <a:schemeClr val="tx1"/>
            </a:solidFill>
          </a:ln>
        </p:spPr>
        <p:txBody>
          <a:bodyPr wrap="square" rtlCol="0">
            <a:spAutoFit/>
          </a:bodyPr>
          <a:lstStyle/>
          <a:p>
            <a:pPr algn="ctr"/>
            <a:r>
              <a:rPr lang="en-US" dirty="0" smtClean="0">
                <a:latin typeface="Verdana" pitchFamily="34" charset="0"/>
              </a:rPr>
              <a:t>Virtually all are satisfied!</a:t>
            </a:r>
          </a:p>
        </p:txBody>
      </p:sp>
      <p:sp>
        <p:nvSpPr>
          <p:cNvPr id="3" name="Right Arrow 2"/>
          <p:cNvSpPr/>
          <p:nvPr/>
        </p:nvSpPr>
        <p:spPr>
          <a:xfrm rot="20600109">
            <a:off x="2292824" y="2524836"/>
            <a:ext cx="518615" cy="341194"/>
          </a:xfrm>
          <a:prstGeom prst="rightArrow">
            <a:avLst/>
          </a:prstGeom>
          <a:solidFill>
            <a:schemeClr val="tx2"/>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098" name="Picture 2" descr="http://www.tameside.gov.uk/tmbc_images/citizen49/crunch/library%20woman.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62321" y="4040414"/>
            <a:ext cx="2039588" cy="20191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2518527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3366">
                <a:alpha val="21000"/>
              </a:srgbClr>
            </a:gs>
            <a:gs pos="100000">
              <a:srgbClr val="336699">
                <a:alpha val="0"/>
              </a:srgbClr>
            </a:gs>
          </a:gsLst>
          <a:lin ang="0" scaled="1"/>
          <a:tileRect/>
        </a:gradFill>
        <a:ln w="19050">
          <a:no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txDef>
      <a:spPr>
        <a:noFill/>
      </a:spPr>
      <a:bodyPr wrap="square" rtlCol="0">
        <a:spAutoFit/>
      </a:bodyPr>
      <a:lstStyle>
        <a:defPPr>
          <a:defRPr dirty="0" err="1" smtClean="0">
            <a:latin typeface="Verdana" pitchFamily="34" charset="0"/>
          </a:defRPr>
        </a:defPPr>
      </a:lstStyle>
    </a:txDef>
  </a:objectDefaults>
  <a:extraClrSchemeLst/>
</a:theme>
</file>

<file path=ppt/theme/theme2.xml><?xml version="1.0" encoding="utf-8"?>
<a:theme xmlns:a="http://schemas.openxmlformats.org/drawingml/2006/main" name="Amex Magenta">
  <a:themeElements>
    <a:clrScheme name="Amex Magen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mex Magen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75000"/>
          </a:spcBef>
          <a:spcAft>
            <a:spcPct val="0"/>
          </a:spcAft>
          <a:buClrTx/>
          <a:buSzTx/>
          <a:buFontTx/>
          <a:buNone/>
          <a:tabLst/>
          <a:defRPr kumimoji="0" lang="en-US" sz="14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75000"/>
          </a:spcBef>
          <a:spcAft>
            <a:spcPct val="0"/>
          </a:spcAft>
          <a:buClrTx/>
          <a:buSzTx/>
          <a:buFontTx/>
          <a:buNone/>
          <a:tabLst/>
          <a:defRPr kumimoji="0" lang="en-US" sz="1400" b="0" i="0" u="none" strike="noStrike" cap="none" normalizeH="0" baseline="0" smtClean="0">
            <a:ln>
              <a:noFill/>
            </a:ln>
            <a:solidFill>
              <a:srgbClr val="000000"/>
            </a:solidFill>
            <a:effectLst/>
            <a:latin typeface="Arial" charset="0"/>
          </a:defRPr>
        </a:defPPr>
      </a:lstStyle>
    </a:lnDef>
  </a:objectDefaults>
  <a:extraClrSchemeLst>
    <a:extraClrScheme>
      <a:clrScheme name="Amex Magen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mex Magen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mex Magen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mex Magen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mex Magen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mex Magen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mex Magen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mex Magen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mex Magen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mex Magen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mex Magen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mex Magen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89488</TotalTime>
  <Words>2015</Words>
  <Application>Microsoft Office PowerPoint</Application>
  <PresentationFormat>On-screen Show (4:3)</PresentationFormat>
  <Paragraphs>351</Paragraphs>
  <Slides>25</Slides>
  <Notes>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Custom Design</vt:lpstr>
      <vt:lpstr>Amex Magenta</vt:lpstr>
      <vt:lpstr>CH Booth Library  User Satisfaction Survey  </vt:lpstr>
      <vt:lpstr>Methodology</vt:lpstr>
      <vt:lpstr>Detailed Findings</vt:lpstr>
      <vt:lpstr>Many Visitors Are True "Regulars"</vt:lpstr>
      <vt:lpstr>Slide 5</vt:lpstr>
      <vt:lpstr>Borrowing Clearly Drives Visits . . .</vt:lpstr>
      <vt:lpstr>Slide 7</vt:lpstr>
      <vt:lpstr>Slide 8</vt:lpstr>
      <vt:lpstr>Overall High Satisfaction</vt:lpstr>
      <vt:lpstr>Courtesy and Desire to Help of Paramount Importance</vt:lpstr>
      <vt:lpstr>Technology Also a Strong Need; Appearance Less So</vt:lpstr>
      <vt:lpstr>Service Satisfaction Levels Very High – Especially on Being Courteous</vt:lpstr>
      <vt:lpstr>Relatively Low Perception of Latest Technology</vt:lpstr>
      <vt:lpstr>Perceived Gaps in Technology and Hours</vt:lpstr>
      <vt:lpstr>Virtually All Will Recommend CH Booth</vt:lpstr>
      <vt:lpstr>Slide 16</vt:lpstr>
      <vt:lpstr>Slide 17</vt:lpstr>
      <vt:lpstr>Slide 18</vt:lpstr>
      <vt:lpstr>Slide 19</vt:lpstr>
      <vt:lpstr> A Gender Gap Does Exist</vt:lpstr>
      <vt:lpstr>Demographic Profile of Sample</vt:lpstr>
      <vt:lpstr>           SUMMARY &amp; IMPLICATIONS</vt:lpstr>
      <vt:lpstr>Our Patrons LOVE Us . . . </vt:lpstr>
      <vt:lpstr> ….but HOW Do we Improve Technology Perception </vt:lpstr>
      <vt:lpstr>Slide 25</vt:lpstr>
    </vt:vector>
  </TitlesOfParts>
  <Company>WISENKLEIN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Wise Jim</dc:creator>
  <cp:lastModifiedBy>Kim</cp:lastModifiedBy>
  <cp:revision>7057</cp:revision>
  <dcterms:created xsi:type="dcterms:W3CDTF">2009-02-25T15:34:03Z</dcterms:created>
  <dcterms:modified xsi:type="dcterms:W3CDTF">2013-03-12T01:35:34Z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GUID">
    <vt:lpwstr>3b5e033c-5df0-4784-9a17-708a6f7e3a3f</vt:lpwstr>
  </property>
  <property fmtid="{D5CDD505-2E9C-101B-9397-08002B2CF9AE}" pid="3" name="MODFILEGUID">
    <vt:lpwstr>0cd1e773-2e78-4aec-8356-111f562566ba</vt:lpwstr>
  </property>
  <property fmtid="{D5CDD505-2E9C-101B-9397-08002B2CF9AE}" pid="4" name="FILEOWNER">
    <vt:lpwstr>Wise Jim</vt:lpwstr>
  </property>
  <property fmtid="{D5CDD505-2E9C-101B-9397-08002B2CF9AE}" pid="5" name="MODFILEOWNER">
    <vt:lpwstr>A27215</vt:lpwstr>
  </property>
  <property fmtid="{D5CDD505-2E9C-101B-9397-08002B2CF9AE}" pid="6" name="IPPCLASS">
    <vt:i4>1</vt:i4>
  </property>
  <property fmtid="{D5CDD505-2E9C-101B-9397-08002B2CF9AE}" pid="7" name="MODIPPCLASS">
    <vt:i4>1</vt:i4>
  </property>
  <property fmtid="{D5CDD505-2E9C-101B-9397-08002B2CF9AE}" pid="8" name="MACHINEID">
    <vt:lpwstr>A27215-0905</vt:lpwstr>
  </property>
  <property fmtid="{D5CDD505-2E9C-101B-9397-08002B2CF9AE}" pid="9" name="MODMACHINEID">
    <vt:lpwstr>A27215-0842</vt:lpwstr>
  </property>
  <property fmtid="{D5CDD505-2E9C-101B-9397-08002B2CF9AE}" pid="10" name="CURRENTCLASS">
    <vt:lpwstr>Classified - Internal use</vt:lpwstr>
  </property>
</Properties>
</file>